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1" r:id="rId2"/>
    <p:sldId id="317" r:id="rId3"/>
    <p:sldId id="308" r:id="rId4"/>
    <p:sldId id="262" r:id="rId5"/>
    <p:sldId id="316" r:id="rId6"/>
    <p:sldId id="257" r:id="rId7"/>
    <p:sldId id="330" r:id="rId8"/>
    <p:sldId id="332" r:id="rId9"/>
    <p:sldId id="278" r:id="rId10"/>
    <p:sldId id="279"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1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1298A-2343-48DA-8CB5-BD42341E9DE8}" type="datetimeFigureOut">
              <a:rPr lang="el-GR" smtClean="0"/>
              <a:t>11/1/2022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EBA2-18CC-4D2B-B1D5-C60112E7F8F7}" type="slidenum">
              <a:rPr lang="el-GR" smtClean="0"/>
              <a:t>‹#›</a:t>
            </a:fld>
            <a:endParaRPr lang="el-GR"/>
          </a:p>
        </p:txBody>
      </p:sp>
    </p:spTree>
    <p:extLst>
      <p:ext uri="{BB962C8B-B14F-4D97-AF65-F5344CB8AC3E}">
        <p14:creationId xmlns:p14="http://schemas.microsoft.com/office/powerpoint/2010/main" val="11083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04FA77F-D8F7-451C-BA91-B1B10C3995E1}" type="slidenum">
              <a:rPr lang="el-GR" smtClean="0"/>
              <a:t>2</a:t>
            </a:fld>
            <a:endParaRPr lang="el-GR"/>
          </a:p>
        </p:txBody>
      </p:sp>
    </p:spTree>
    <p:extLst>
      <p:ext uri="{BB962C8B-B14F-4D97-AF65-F5344CB8AC3E}">
        <p14:creationId xmlns:p14="http://schemas.microsoft.com/office/powerpoint/2010/main" val="30068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04FA77F-D8F7-451C-BA91-B1B10C3995E1}" type="slidenum">
              <a:rPr lang="el-GR" smtClean="0"/>
              <a:t>3</a:t>
            </a:fld>
            <a:endParaRPr lang="el-GR"/>
          </a:p>
        </p:txBody>
      </p:sp>
    </p:spTree>
    <p:extLst>
      <p:ext uri="{BB962C8B-B14F-4D97-AF65-F5344CB8AC3E}">
        <p14:creationId xmlns:p14="http://schemas.microsoft.com/office/powerpoint/2010/main" val="351792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EE16809-8C7E-4D76-800E-64ECDD414460}" type="slidenum">
              <a:rPr lang="el-GR" smtClean="0"/>
              <a:t>5</a:t>
            </a:fld>
            <a:endParaRPr lang="el-GR"/>
          </a:p>
        </p:txBody>
      </p:sp>
    </p:spTree>
    <p:extLst>
      <p:ext uri="{BB962C8B-B14F-4D97-AF65-F5344CB8AC3E}">
        <p14:creationId xmlns:p14="http://schemas.microsoft.com/office/powerpoint/2010/main" val="23733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99F75F-73B7-45A4-B70F-225164951F2C}" type="slidenum">
              <a:rPr lang="el-GR" smtClean="0"/>
              <a:t>7</a:t>
            </a:fld>
            <a:endParaRPr lang="el-GR"/>
          </a:p>
        </p:txBody>
      </p:sp>
    </p:spTree>
    <p:extLst>
      <p:ext uri="{BB962C8B-B14F-4D97-AF65-F5344CB8AC3E}">
        <p14:creationId xmlns:p14="http://schemas.microsoft.com/office/powerpoint/2010/main" val="23892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37865-B42F-4649-B5F7-C9B78C35B2B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9B35159-8175-479D-AB78-B0E6BABF3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889095C-B196-439B-86B9-309F8505E36C}"/>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5" name="Θέση υποσέλιδου 4">
            <a:extLst>
              <a:ext uri="{FF2B5EF4-FFF2-40B4-BE49-F238E27FC236}">
                <a16:creationId xmlns:a16="http://schemas.microsoft.com/office/drawing/2014/main" id="{748B8B12-DA74-4BA0-BD09-A7EF614BA28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C392EEB-D655-48F4-AC45-C8DFD7A08C50}"/>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370367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E9C623-2C4A-4926-BBAA-2871225E7E3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86B7D2D-B720-4897-8C71-8F0FC9B92F1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FF28037-A999-4D28-A073-4EB88418CE48}"/>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5" name="Θέση υποσέλιδου 4">
            <a:extLst>
              <a:ext uri="{FF2B5EF4-FFF2-40B4-BE49-F238E27FC236}">
                <a16:creationId xmlns:a16="http://schemas.microsoft.com/office/drawing/2014/main" id="{F2C22252-F5D2-4D75-ADFE-2BC7DC3319E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9AB0BA4-3D39-43FA-9439-D3C3B52A3F86}"/>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39126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B8FF8C-732D-4D7C-B8B6-2B7EFA30D86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0E38CFA-61A4-4DBD-8191-0D2CEBECF2D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5C496E1-70C7-4B00-8376-06D80C33A513}"/>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5" name="Θέση υποσέλιδου 4">
            <a:extLst>
              <a:ext uri="{FF2B5EF4-FFF2-40B4-BE49-F238E27FC236}">
                <a16:creationId xmlns:a16="http://schemas.microsoft.com/office/drawing/2014/main" id="{C80C4F90-7088-478F-B453-00EAF93201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C62D02-C44E-45C9-A56D-1D7E8D49BBAC}"/>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416477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DC2D14-DCF7-4165-AFDB-FEF62B99C6C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B060596-EE10-4FDF-A863-CC5946CD4D6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17F2DB3-2E1A-49B6-9F08-EAD391845646}"/>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5" name="Θέση υποσέλιδου 4">
            <a:extLst>
              <a:ext uri="{FF2B5EF4-FFF2-40B4-BE49-F238E27FC236}">
                <a16:creationId xmlns:a16="http://schemas.microsoft.com/office/drawing/2014/main" id="{34CD4F3C-9D00-4E5D-AA0A-AB7EF311FE8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52578C-9FFD-40BD-9B4D-75022AC5F36F}"/>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24272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85D6D6-07D8-4192-9A2A-47A369068FF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4D9A426-C902-482B-B42E-02F29C0DF1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417A665-054A-4839-9BAE-D8DE58828D45}"/>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5" name="Θέση υποσέλιδου 4">
            <a:extLst>
              <a:ext uri="{FF2B5EF4-FFF2-40B4-BE49-F238E27FC236}">
                <a16:creationId xmlns:a16="http://schemas.microsoft.com/office/drawing/2014/main" id="{574B0F27-58CD-4B4F-A508-24340C26E7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6ACAA8C-DB67-4966-BA9B-FFA48B5487AB}"/>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113717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C4B840-7C7F-4C5B-A6D0-808596F96F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5101FB2-ED66-435D-8CBC-0EFA2863645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0711B7E-E254-405F-B888-62206472452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CAC52C5-FAB1-4F8F-8029-988F15106B7E}"/>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6" name="Θέση υποσέλιδου 5">
            <a:extLst>
              <a:ext uri="{FF2B5EF4-FFF2-40B4-BE49-F238E27FC236}">
                <a16:creationId xmlns:a16="http://schemas.microsoft.com/office/drawing/2014/main" id="{64FFDE98-5EE4-44C8-8A3C-7BC1BBC40B8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7D3C94A-99D2-4F4E-B6D4-16013901F062}"/>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193008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66DDF4-26DD-457E-A930-1BF28047CD3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C0D0C4-BB67-4ACB-BDFE-B69C5894C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0855316-21AC-4E44-97A7-2F1A03F830C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C5F89F7-85C1-48CD-AB35-636B7C1B8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87C3664-F39E-44F7-B2FB-DC3BE3D3DF0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A493AE6-4D5A-4DED-90B6-2B0F0F3C2392}"/>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8" name="Θέση υποσέλιδου 7">
            <a:extLst>
              <a:ext uri="{FF2B5EF4-FFF2-40B4-BE49-F238E27FC236}">
                <a16:creationId xmlns:a16="http://schemas.microsoft.com/office/drawing/2014/main" id="{2B4AADDD-F561-4BEA-A6D5-E4BE21CBC6A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3FFD290-7E51-439E-926E-C75952FFDD56}"/>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75597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53F4F9-CA43-40A0-847C-85445EACD74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8BED3A7-517B-4DFC-93F7-6CFB6494B652}"/>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4" name="Θέση υποσέλιδου 3">
            <a:extLst>
              <a:ext uri="{FF2B5EF4-FFF2-40B4-BE49-F238E27FC236}">
                <a16:creationId xmlns:a16="http://schemas.microsoft.com/office/drawing/2014/main" id="{45DF4CCD-146C-40F7-9713-FE378D4AEDB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8C19795-9720-458B-854A-53A848D8477B}"/>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296614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1908D25-E51C-4D49-B5D8-278DD438FEC6}"/>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3" name="Θέση υποσέλιδου 2">
            <a:extLst>
              <a:ext uri="{FF2B5EF4-FFF2-40B4-BE49-F238E27FC236}">
                <a16:creationId xmlns:a16="http://schemas.microsoft.com/office/drawing/2014/main" id="{79167E35-5926-46A1-BECA-B4CF3211AE2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94BA698-BAA9-4A29-9614-99F43D2A6577}"/>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59647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6A2E05-BD53-4CE1-A3CE-EA0C2F262DB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E70F12F-0837-4152-8553-F0E8E1611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1AE899C-E739-4BAB-B1AE-D8968893E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E8A4D0B-9381-4323-A267-2124DA30F5F0}"/>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6" name="Θέση υποσέλιδου 5">
            <a:extLst>
              <a:ext uri="{FF2B5EF4-FFF2-40B4-BE49-F238E27FC236}">
                <a16:creationId xmlns:a16="http://schemas.microsoft.com/office/drawing/2014/main" id="{282378A5-1801-474C-A490-86A0978B249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B3E8197-468F-4490-8608-3B31A1A92302}"/>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156835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720C6D-38D8-47D5-BB39-B3F008CF41E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F4CD669-414C-4B54-BFB7-7FD2AAB04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B460A10-DFA7-45D0-80FF-6BB88E55E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82E5D97-3862-4CBB-9286-63DDD583B9BF}"/>
              </a:ext>
            </a:extLst>
          </p:cNvPr>
          <p:cNvSpPr>
            <a:spLocks noGrp="1"/>
          </p:cNvSpPr>
          <p:nvPr>
            <p:ph type="dt" sz="half" idx="10"/>
          </p:nvPr>
        </p:nvSpPr>
        <p:spPr/>
        <p:txBody>
          <a:bodyPr/>
          <a:lstStyle/>
          <a:p>
            <a:fld id="{B9A43A3B-E47B-4192-8ED0-34249224F469}" type="datetimeFigureOut">
              <a:rPr lang="el-GR" smtClean="0"/>
              <a:t>11/1/2022</a:t>
            </a:fld>
            <a:endParaRPr lang="el-GR"/>
          </a:p>
        </p:txBody>
      </p:sp>
      <p:sp>
        <p:nvSpPr>
          <p:cNvPr id="6" name="Θέση υποσέλιδου 5">
            <a:extLst>
              <a:ext uri="{FF2B5EF4-FFF2-40B4-BE49-F238E27FC236}">
                <a16:creationId xmlns:a16="http://schemas.microsoft.com/office/drawing/2014/main" id="{A1E6C35E-19B2-42DE-863E-EFE506C229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4C079B4-EC35-422D-B892-FA3009D67810}"/>
              </a:ext>
            </a:extLst>
          </p:cNvPr>
          <p:cNvSpPr>
            <a:spLocks noGrp="1"/>
          </p:cNvSpPr>
          <p:nvPr>
            <p:ph type="sldNum" sz="quarter" idx="12"/>
          </p:nvPr>
        </p:nvSpPr>
        <p:spPr/>
        <p:txBody>
          <a:bodyPr/>
          <a:lstStyle/>
          <a:p>
            <a:fld id="{A7A9A5DB-1D63-472C-A188-28F92BF2B019}" type="slidenum">
              <a:rPr lang="el-GR" smtClean="0"/>
              <a:t>‹#›</a:t>
            </a:fld>
            <a:endParaRPr lang="el-GR"/>
          </a:p>
        </p:txBody>
      </p:sp>
    </p:spTree>
    <p:extLst>
      <p:ext uri="{BB962C8B-B14F-4D97-AF65-F5344CB8AC3E}">
        <p14:creationId xmlns:p14="http://schemas.microsoft.com/office/powerpoint/2010/main" val="223361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FEF0EC9-581E-45A7-B647-1E54C8C8A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BBA03E1-4CB1-4F63-809B-7F93D487A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72EC138-2249-42CF-B0B2-208BF201C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43A3B-E47B-4192-8ED0-34249224F469}" type="datetimeFigureOut">
              <a:rPr lang="el-GR" smtClean="0"/>
              <a:t>11/1/2022</a:t>
            </a:fld>
            <a:endParaRPr lang="el-GR"/>
          </a:p>
        </p:txBody>
      </p:sp>
      <p:sp>
        <p:nvSpPr>
          <p:cNvPr id="5" name="Θέση υποσέλιδου 4">
            <a:extLst>
              <a:ext uri="{FF2B5EF4-FFF2-40B4-BE49-F238E27FC236}">
                <a16:creationId xmlns:a16="http://schemas.microsoft.com/office/drawing/2014/main" id="{0AD996B2-3851-448E-9854-17AA4452B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9328C48-D33B-454F-93B6-1092AF6E51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9A5DB-1D63-472C-A188-28F92BF2B019}" type="slidenum">
              <a:rPr lang="el-GR" smtClean="0"/>
              <a:t>‹#›</a:t>
            </a:fld>
            <a:endParaRPr lang="el-GR"/>
          </a:p>
        </p:txBody>
      </p:sp>
    </p:spTree>
    <p:extLst>
      <p:ext uri="{BB962C8B-B14F-4D97-AF65-F5344CB8AC3E}">
        <p14:creationId xmlns:p14="http://schemas.microsoft.com/office/powerpoint/2010/main" val="1561658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thriveglobal.gr/arthra/ta-4-mystika-gia-na-gineis-charoymenos-ergazomenos/" TargetMode="External"/><Relationship Id="rId5" Type="http://schemas.openxmlformats.org/officeDocument/2006/relationships/image" Target="../media/image3.svg"/><Relationship Id="rId10"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5.svg"/><Relationship Id="rId4" Type="http://schemas.openxmlformats.org/officeDocument/2006/relationships/hyperlink" Target="https://www.iekpraxis.gr/ergasthrio/mageiriki-zaharoplastiki-artopoiia/ergastirio-zaharoplastikis-artopoiias-2"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E23B62-663C-4764-B01B-3BB88F87E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25" y="74428"/>
            <a:ext cx="12192000" cy="6858000"/>
          </a:xfrm>
          <a:prstGeom prst="rect">
            <a:avLst/>
          </a:prstGeom>
        </p:spPr>
      </p:pic>
      <p:pic>
        <p:nvPicPr>
          <p:cNvPr id="15" name="Graphic 14">
            <a:extLst>
              <a:ext uri="{FF2B5EF4-FFF2-40B4-BE49-F238E27FC236}">
                <a16:creationId xmlns:a16="http://schemas.microsoft.com/office/drawing/2014/main" id="{174B9FF3-CB75-4B7E-8187-0F0ABDD93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7850" y="2657475"/>
            <a:ext cx="6534150" cy="4200525"/>
          </a:xfrm>
          <a:prstGeom prst="rect">
            <a:avLst/>
          </a:prstGeom>
        </p:spPr>
      </p:pic>
      <p:pic>
        <p:nvPicPr>
          <p:cNvPr id="16" name="Graphic 15">
            <a:extLst>
              <a:ext uri="{FF2B5EF4-FFF2-40B4-BE49-F238E27FC236}">
                <a16:creationId xmlns:a16="http://schemas.microsoft.com/office/drawing/2014/main" id="{EDCDC4F2-EF8A-44E7-AB3E-D74EBE03E7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20299">
            <a:off x="264497" y="2589774"/>
            <a:ext cx="11450356" cy="5169826"/>
          </a:xfrm>
          <a:prstGeom prst="rect">
            <a:avLst/>
          </a:prstGeom>
        </p:spPr>
      </p:pic>
      <p:sp>
        <p:nvSpPr>
          <p:cNvPr id="17" name="Content Placeholder 2">
            <a:extLst>
              <a:ext uri="{FF2B5EF4-FFF2-40B4-BE49-F238E27FC236}">
                <a16:creationId xmlns:a16="http://schemas.microsoft.com/office/drawing/2014/main" id="{FA9AD2C4-C5BC-47D1-A4FB-46B32ACF5A7D}"/>
              </a:ext>
            </a:extLst>
          </p:cNvPr>
          <p:cNvSpPr txBox="1">
            <a:spLocks/>
          </p:cNvSpPr>
          <p:nvPr/>
        </p:nvSpPr>
        <p:spPr>
          <a:xfrm>
            <a:off x="1170101" y="3553024"/>
            <a:ext cx="10658255" cy="10063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25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9860F7-6F74-40A2-97FD-D2445AA85ACB}"/>
              </a:ext>
            </a:extLst>
          </p:cNvPr>
          <p:cNvSpPr txBox="1"/>
          <p:nvPr/>
        </p:nvSpPr>
        <p:spPr>
          <a:xfrm>
            <a:off x="7495082" y="5540478"/>
            <a:ext cx="4504661" cy="1938992"/>
          </a:xfrm>
          <a:prstGeom prst="rect">
            <a:avLst/>
          </a:prstGeom>
          <a:noFill/>
        </p:spPr>
        <p:txBody>
          <a:bodyPr wrap="square" rtlCol="0">
            <a:spAutoFit/>
          </a:bodyPr>
          <a:lstStyle/>
          <a:p>
            <a:pPr algn="ctr"/>
            <a:r>
              <a:rPr lang="en-US" sz="2400" dirty="0">
                <a:solidFill>
                  <a:schemeClr val="bg1"/>
                </a:solidFill>
              </a:rPr>
              <a:t>TMS Business Training</a:t>
            </a:r>
          </a:p>
          <a:p>
            <a:pPr algn="ctr"/>
            <a:r>
              <a:rPr lang="el-GR" sz="2400" dirty="0">
                <a:solidFill>
                  <a:schemeClr val="bg1"/>
                </a:solidFill>
              </a:rPr>
              <a:t>Ιωσήφ Μπούρλας</a:t>
            </a:r>
            <a:r>
              <a:rPr lang="en-US" sz="2400" dirty="0">
                <a:solidFill>
                  <a:schemeClr val="bg1"/>
                </a:solidFill>
              </a:rPr>
              <a:t>-</a:t>
            </a:r>
            <a:r>
              <a:rPr lang="el-GR" sz="2400" dirty="0">
                <a:solidFill>
                  <a:schemeClr val="bg1"/>
                </a:solidFill>
              </a:rPr>
              <a:t>Τάσος </a:t>
            </a:r>
            <a:r>
              <a:rPr lang="el-GR" sz="2400" dirty="0" err="1">
                <a:solidFill>
                  <a:schemeClr val="bg1"/>
                </a:solidFill>
              </a:rPr>
              <a:t>Δαμήλος</a:t>
            </a:r>
            <a:endParaRPr lang="el-GR" sz="2400" dirty="0">
              <a:solidFill>
                <a:schemeClr val="bg1"/>
              </a:solidFill>
            </a:endParaRPr>
          </a:p>
          <a:p>
            <a:pPr algn="ctr"/>
            <a:r>
              <a:rPr lang="en-US" sz="2400" dirty="0">
                <a:solidFill>
                  <a:schemeClr val="bg1"/>
                </a:solidFill>
              </a:rPr>
              <a:t>01 2022</a:t>
            </a:r>
            <a:endParaRPr lang="el-GR" sz="2400" dirty="0">
              <a:solidFill>
                <a:schemeClr val="bg1"/>
              </a:solidFill>
            </a:endParaRPr>
          </a:p>
          <a:p>
            <a:pPr algn="ctr"/>
            <a:endParaRPr lang="el-GR" sz="2400" dirty="0">
              <a:solidFill>
                <a:schemeClr val="bg1"/>
              </a:solidFill>
            </a:endParaRPr>
          </a:p>
          <a:p>
            <a:pPr algn="ctr"/>
            <a:endParaRPr lang="el-GR" sz="2400" dirty="0">
              <a:solidFill>
                <a:schemeClr val="bg1"/>
              </a:solidFill>
            </a:endParaRPr>
          </a:p>
        </p:txBody>
      </p:sp>
      <p:sp>
        <p:nvSpPr>
          <p:cNvPr id="9" name="TextBox 8">
            <a:extLst>
              <a:ext uri="{FF2B5EF4-FFF2-40B4-BE49-F238E27FC236}">
                <a16:creationId xmlns:a16="http://schemas.microsoft.com/office/drawing/2014/main" id="{075BED4E-B6B7-4B9F-AB66-F56E807ADDE4}"/>
              </a:ext>
            </a:extLst>
          </p:cNvPr>
          <p:cNvSpPr txBox="1"/>
          <p:nvPr/>
        </p:nvSpPr>
        <p:spPr>
          <a:xfrm>
            <a:off x="1557130" y="2852470"/>
            <a:ext cx="6374294" cy="646331"/>
          </a:xfrm>
          <a:prstGeom prst="rect">
            <a:avLst/>
          </a:prstGeom>
          <a:noFill/>
        </p:spPr>
        <p:txBody>
          <a:bodyPr wrap="square">
            <a:spAutoFit/>
          </a:bodyPr>
          <a:lstStyle/>
          <a:p>
            <a:r>
              <a:rPr lang="en-US" sz="3600" b="1" dirty="0">
                <a:solidFill>
                  <a:srgbClr val="92D050"/>
                </a:solidFill>
              </a:rPr>
              <a:t>Wellbeing</a:t>
            </a:r>
            <a:r>
              <a:rPr lang="el-GR" sz="3600" b="1" dirty="0">
                <a:solidFill>
                  <a:srgbClr val="92D050"/>
                </a:solidFill>
              </a:rPr>
              <a:t> - Ευεξία</a:t>
            </a:r>
            <a:r>
              <a:rPr lang="en-US" sz="3600" b="1" dirty="0">
                <a:solidFill>
                  <a:srgbClr val="92D050"/>
                </a:solidFill>
              </a:rPr>
              <a:t> </a:t>
            </a:r>
            <a:endParaRPr lang="es-ES" sz="3600" b="1" dirty="0">
              <a:solidFill>
                <a:srgbClr val="92D050"/>
              </a:solidFill>
            </a:endParaRPr>
          </a:p>
        </p:txBody>
      </p:sp>
      <p:sp>
        <p:nvSpPr>
          <p:cNvPr id="11" name="TextBox 10">
            <a:extLst>
              <a:ext uri="{FF2B5EF4-FFF2-40B4-BE49-F238E27FC236}">
                <a16:creationId xmlns:a16="http://schemas.microsoft.com/office/drawing/2014/main" id="{19FF3187-C5FC-4868-8405-31305EF1B276}"/>
              </a:ext>
            </a:extLst>
          </p:cNvPr>
          <p:cNvSpPr txBox="1"/>
          <p:nvPr/>
        </p:nvSpPr>
        <p:spPr>
          <a:xfrm>
            <a:off x="1464365" y="3523006"/>
            <a:ext cx="6374294" cy="400110"/>
          </a:xfrm>
          <a:prstGeom prst="rect">
            <a:avLst/>
          </a:prstGeom>
          <a:noFill/>
        </p:spPr>
        <p:txBody>
          <a:bodyPr wrap="square">
            <a:spAutoFit/>
          </a:bodyPr>
          <a:lstStyle/>
          <a:p>
            <a:r>
              <a:rPr lang="el-GR" sz="2000" b="1" dirty="0">
                <a:solidFill>
                  <a:srgbClr val="002060"/>
                </a:solidFill>
              </a:rPr>
              <a:t>ΥΓΕΙΑ &amp; ΠΟΙΟΤΗΤΑ ΖΩΗΣ ΣΤΗΝ ΕΡΓΑΣΙΑ</a:t>
            </a:r>
            <a:endParaRPr lang="es-ES" sz="2000" dirty="0">
              <a:solidFill>
                <a:srgbClr val="002060"/>
              </a:solidFill>
            </a:endParaRPr>
          </a:p>
        </p:txBody>
      </p:sp>
      <p:sp>
        <p:nvSpPr>
          <p:cNvPr id="13" name="TextBox 12">
            <a:extLst>
              <a:ext uri="{FF2B5EF4-FFF2-40B4-BE49-F238E27FC236}">
                <a16:creationId xmlns:a16="http://schemas.microsoft.com/office/drawing/2014/main" id="{4B29EFA5-6068-424E-AA2B-D11C93413918}"/>
              </a:ext>
            </a:extLst>
          </p:cNvPr>
          <p:cNvSpPr txBox="1"/>
          <p:nvPr/>
        </p:nvSpPr>
        <p:spPr>
          <a:xfrm>
            <a:off x="912782" y="4097711"/>
            <a:ext cx="6374294" cy="923330"/>
          </a:xfrm>
          <a:prstGeom prst="rect">
            <a:avLst/>
          </a:prstGeom>
          <a:noFill/>
        </p:spPr>
        <p:txBody>
          <a:bodyPr wrap="square">
            <a:spAutoFit/>
          </a:bodyPr>
          <a:lstStyle/>
          <a:p>
            <a:r>
              <a:rPr lang="el-GR" b="1" dirty="0">
                <a:solidFill>
                  <a:srgbClr val="002060"/>
                </a:solidFill>
              </a:rPr>
              <a:t>Ένα </a:t>
            </a:r>
            <a:r>
              <a:rPr lang="en-US" b="1" dirty="0">
                <a:solidFill>
                  <a:srgbClr val="002060"/>
                </a:solidFill>
              </a:rPr>
              <a:t> </a:t>
            </a:r>
            <a:r>
              <a:rPr lang="el-GR" b="1" dirty="0">
                <a:solidFill>
                  <a:srgbClr val="002060"/>
                </a:solidFill>
              </a:rPr>
              <a:t>έργο</a:t>
            </a:r>
            <a:r>
              <a:rPr lang="en-US" b="1" dirty="0">
                <a:solidFill>
                  <a:srgbClr val="002060"/>
                </a:solidFill>
              </a:rPr>
              <a:t> infotainment</a:t>
            </a:r>
            <a:r>
              <a:rPr lang="el-GR" b="1" dirty="0">
                <a:solidFill>
                  <a:srgbClr val="002060"/>
                </a:solidFill>
              </a:rPr>
              <a:t> με πρακτικά θέματα για την ευαισθητοποίησή </a:t>
            </a:r>
            <a:r>
              <a:rPr lang="en-US" b="1" dirty="0">
                <a:solidFill>
                  <a:srgbClr val="002060"/>
                </a:solidFill>
              </a:rPr>
              <a:t> </a:t>
            </a:r>
            <a:r>
              <a:rPr lang="el-GR" b="1" dirty="0">
                <a:solidFill>
                  <a:srgbClr val="002060"/>
                </a:solidFill>
              </a:rPr>
              <a:t>εργαζομένων  σε θέματα Υγείας-Ευεξίας και Ποιότητας Ζωής</a:t>
            </a:r>
            <a:endParaRPr lang="el-GR" dirty="0"/>
          </a:p>
        </p:txBody>
      </p:sp>
      <p:pic>
        <p:nvPicPr>
          <p:cNvPr id="10" name="Graphic 5">
            <a:extLst>
              <a:ext uri="{FF2B5EF4-FFF2-40B4-BE49-F238E27FC236}">
                <a16:creationId xmlns:a16="http://schemas.microsoft.com/office/drawing/2014/main" id="{55B1584C-6F12-456C-AE99-BA5913078D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48036" y="223483"/>
            <a:ext cx="1580320" cy="818894"/>
          </a:xfrm>
          <a:prstGeom prst="rect">
            <a:avLst/>
          </a:prstGeom>
        </p:spPr>
      </p:pic>
    </p:spTree>
    <p:extLst>
      <p:ext uri="{BB962C8B-B14F-4D97-AF65-F5344CB8AC3E}">
        <p14:creationId xmlns:p14="http://schemas.microsoft.com/office/powerpoint/2010/main" val="1293020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79E4D93B-77B4-4393-B11E-6E9F3DF37D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4276"/>
            <a:ext cx="3225042" cy="2073241"/>
          </a:xfrm>
          <a:prstGeom prst="rect">
            <a:avLst/>
          </a:prstGeom>
        </p:spPr>
      </p:pic>
      <p:sp>
        <p:nvSpPr>
          <p:cNvPr id="13" name="Rectangle 12">
            <a:extLst>
              <a:ext uri="{FF2B5EF4-FFF2-40B4-BE49-F238E27FC236}">
                <a16:creationId xmlns:a16="http://schemas.microsoft.com/office/drawing/2014/main" id="{155F1F9B-7F7F-4187-B9C5-01407B6035E0}"/>
              </a:ext>
            </a:extLst>
          </p:cNvPr>
          <p:cNvSpPr/>
          <p:nvPr/>
        </p:nvSpPr>
        <p:spPr>
          <a:xfrm>
            <a:off x="-1782166" y="5734410"/>
            <a:ext cx="12191999" cy="584775"/>
          </a:xfrm>
          <a:prstGeom prst="rect">
            <a:avLst/>
          </a:prstGeom>
        </p:spPr>
        <p:txBody>
          <a:bodyPr wrap="square">
            <a:spAutoFit/>
          </a:bodyPr>
          <a:lstStyle/>
          <a:p>
            <a:pPr algn="ctr"/>
            <a:r>
              <a:rPr lang="el-GR" sz="3200" b="1" dirty="0">
                <a:solidFill>
                  <a:schemeClr val="bg1"/>
                </a:solidFill>
                <a:latin typeface="Arial Bold"/>
                <a:cs typeface="Arial" panose="020B0604020202020204" pitchFamily="34" charset="0"/>
              </a:rPr>
              <a:t>Ευχαριστώ Πολύ!</a:t>
            </a:r>
            <a:endParaRPr lang="el-GR" sz="3200" dirty="0">
              <a:solidFill>
                <a:schemeClr val="bg1"/>
              </a:solidFill>
              <a:latin typeface="Arial Bold"/>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0851" y="468496"/>
            <a:ext cx="6369030" cy="7089198"/>
          </a:xfrm>
          <a:prstGeom prst="rect">
            <a:avLst/>
          </a:prstGeom>
        </p:spPr>
      </p:pic>
      <p:sp>
        <p:nvSpPr>
          <p:cNvPr id="3" name="Rectangle 2"/>
          <p:cNvSpPr/>
          <p:nvPr/>
        </p:nvSpPr>
        <p:spPr>
          <a:xfrm>
            <a:off x="3265450" y="5674357"/>
            <a:ext cx="6096000" cy="1200329"/>
          </a:xfrm>
          <a:prstGeom prst="rect">
            <a:avLst/>
          </a:prstGeom>
        </p:spPr>
        <p:txBody>
          <a:bodyPr>
            <a:spAutoFit/>
          </a:bodyPr>
          <a:lstStyle/>
          <a:p>
            <a:r>
              <a:rPr lang="en-US" b="1" dirty="0">
                <a:solidFill>
                  <a:schemeClr val="bg1"/>
                </a:solidFill>
                <a:latin typeface="Arial Bold"/>
              </a:rPr>
              <a:t>TMS-Business Training</a:t>
            </a:r>
            <a:br>
              <a:rPr lang="el-GR" b="1" dirty="0">
                <a:solidFill>
                  <a:schemeClr val="bg1"/>
                </a:solidFill>
                <a:latin typeface="Arial Bold"/>
              </a:rPr>
            </a:br>
            <a:r>
              <a:rPr lang="fi-FI" b="1" dirty="0">
                <a:solidFill>
                  <a:schemeClr val="bg1"/>
                </a:solidFill>
                <a:latin typeface="Arial Bold"/>
              </a:rPr>
              <a:t>jbourlas@tms-training.gr </a:t>
            </a:r>
            <a:endParaRPr lang="el-GR" b="1" dirty="0">
              <a:solidFill>
                <a:schemeClr val="bg1"/>
              </a:solidFill>
              <a:latin typeface="Arial Bold"/>
            </a:endParaRPr>
          </a:p>
          <a:p>
            <a:r>
              <a:rPr lang="fi-FI" b="1" dirty="0">
                <a:solidFill>
                  <a:schemeClr val="bg1"/>
                </a:solidFill>
                <a:latin typeface="Arial Bold"/>
              </a:rPr>
              <a:t>M: 6973-035.065</a:t>
            </a:r>
          </a:p>
          <a:p>
            <a:r>
              <a:rPr lang="fi-FI" b="1" dirty="0">
                <a:solidFill>
                  <a:schemeClr val="bg1"/>
                </a:solidFill>
                <a:latin typeface="Arial Bold"/>
                <a:cs typeface="Arial" panose="020B0604020202020204" pitchFamily="34" charset="0"/>
              </a:rPr>
              <a:t>WWW.tms-training.gr</a:t>
            </a:r>
            <a:endParaRPr lang="el-GR" b="1" dirty="0">
              <a:solidFill>
                <a:schemeClr val="bg1"/>
              </a:solidFill>
              <a:latin typeface="Arial" panose="020B0604020202020204" pitchFamily="34" charset="0"/>
              <a:cs typeface="Arial" panose="020B0604020202020204" pitchFamily="34" charset="0"/>
            </a:endParaRPr>
          </a:p>
        </p:txBody>
      </p:sp>
      <p:pic>
        <p:nvPicPr>
          <p:cNvPr id="7" name="Graphic 4">
            <a:extLst>
              <a:ext uri="{FF2B5EF4-FFF2-40B4-BE49-F238E27FC236}">
                <a16:creationId xmlns:a16="http://schemas.microsoft.com/office/drawing/2014/main" id="{F9800B68-7E5B-4908-923B-0D2323BC92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03039">
            <a:off x="246250" y="166983"/>
            <a:ext cx="5778805" cy="2609127"/>
          </a:xfrm>
          <a:prstGeom prst="rect">
            <a:avLst/>
          </a:prstGeom>
        </p:spPr>
      </p:pic>
      <p:sp>
        <p:nvSpPr>
          <p:cNvPr id="5" name="TextBox 4">
            <a:extLst>
              <a:ext uri="{FF2B5EF4-FFF2-40B4-BE49-F238E27FC236}">
                <a16:creationId xmlns:a16="http://schemas.microsoft.com/office/drawing/2014/main" id="{EA08F310-77FB-4689-9C0B-2B5C62B3F0E3}"/>
              </a:ext>
            </a:extLst>
          </p:cNvPr>
          <p:cNvSpPr txBox="1"/>
          <p:nvPr/>
        </p:nvSpPr>
        <p:spPr>
          <a:xfrm>
            <a:off x="335743" y="671122"/>
            <a:ext cx="5859413" cy="646331"/>
          </a:xfrm>
          <a:prstGeom prst="rect">
            <a:avLst/>
          </a:prstGeom>
          <a:noFill/>
        </p:spPr>
        <p:txBody>
          <a:bodyPr wrap="square" rtlCol="0">
            <a:spAutoFit/>
          </a:bodyPr>
          <a:lstStyle/>
          <a:p>
            <a:r>
              <a:rPr lang="el-GR" sz="3600" b="1" dirty="0">
                <a:solidFill>
                  <a:schemeClr val="bg1"/>
                </a:solidFill>
              </a:rPr>
              <a:t>Σας ευχαριστούμε  πολύ</a:t>
            </a:r>
          </a:p>
        </p:txBody>
      </p:sp>
    </p:spTree>
    <p:extLst>
      <p:ext uri="{BB962C8B-B14F-4D97-AF65-F5344CB8AC3E}">
        <p14:creationId xmlns:p14="http://schemas.microsoft.com/office/powerpoint/2010/main" val="249591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DBC29C03-449E-4363-A8C6-12E4B6C630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24431">
            <a:off x="7863760" y="3923405"/>
            <a:ext cx="4496306" cy="2890481"/>
          </a:xfrm>
          <a:prstGeom prst="rect">
            <a:avLst/>
          </a:prstGeom>
        </p:spPr>
      </p:pic>
      <p:pic>
        <p:nvPicPr>
          <p:cNvPr id="18" name="Graphic 17">
            <a:extLst>
              <a:ext uri="{FF2B5EF4-FFF2-40B4-BE49-F238E27FC236}">
                <a16:creationId xmlns:a16="http://schemas.microsoft.com/office/drawing/2014/main" id="{0CF3A9EC-1543-4EC9-AA75-DDE0B1A3AB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0" y="4276"/>
            <a:ext cx="3225042" cy="2073241"/>
          </a:xfrm>
          <a:prstGeom prst="rect">
            <a:avLst/>
          </a:prstGeom>
        </p:spPr>
      </p:pic>
      <p:pic>
        <p:nvPicPr>
          <p:cNvPr id="20" name="Graphic 19">
            <a:extLst>
              <a:ext uri="{FF2B5EF4-FFF2-40B4-BE49-F238E27FC236}">
                <a16:creationId xmlns:a16="http://schemas.microsoft.com/office/drawing/2014/main" id="{76E3CB4E-E830-4005-A1D1-5095798E04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31662">
            <a:off x="9229558" y="6027059"/>
            <a:ext cx="3244781" cy="644034"/>
          </a:xfrm>
          <a:prstGeom prst="rect">
            <a:avLst/>
          </a:prstGeom>
        </p:spPr>
      </p:pic>
      <p:pic>
        <p:nvPicPr>
          <p:cNvPr id="6" name="Graphic 5">
            <a:extLst>
              <a:ext uri="{FF2B5EF4-FFF2-40B4-BE49-F238E27FC236}">
                <a16:creationId xmlns:a16="http://schemas.microsoft.com/office/drawing/2014/main" id="{CE3ED69B-F041-4A7A-A1D9-70D3F1C6CF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68109" y="260398"/>
            <a:ext cx="831634" cy="430938"/>
          </a:xfrm>
          <a:prstGeom prst="rect">
            <a:avLst/>
          </a:prstGeom>
        </p:spPr>
      </p:pic>
      <p:pic>
        <p:nvPicPr>
          <p:cNvPr id="25" name="Graphic 24">
            <a:extLst>
              <a:ext uri="{FF2B5EF4-FFF2-40B4-BE49-F238E27FC236}">
                <a16:creationId xmlns:a16="http://schemas.microsoft.com/office/drawing/2014/main" id="{A7ABA4B4-7ABA-4727-9325-C45D0083E8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206715">
            <a:off x="-1094666" y="-1040478"/>
            <a:ext cx="5762464" cy="2601749"/>
          </a:xfrm>
          <a:prstGeom prst="rect">
            <a:avLst/>
          </a:prstGeom>
        </p:spPr>
      </p:pic>
      <p:pic>
        <p:nvPicPr>
          <p:cNvPr id="5" name="Εικόνα 4">
            <a:extLst>
              <a:ext uri="{FF2B5EF4-FFF2-40B4-BE49-F238E27FC236}">
                <a16:creationId xmlns:a16="http://schemas.microsoft.com/office/drawing/2014/main" id="{4E93614B-B800-4D0B-A35C-112FD43F1C20}"/>
              </a:ext>
            </a:extLst>
          </p:cNvPr>
          <p:cNvPicPr>
            <a:picLocks noChangeAspect="1"/>
          </p:cNvPicPr>
          <p:nvPr/>
        </p:nvPicPr>
        <p:blipFill>
          <a:blip r:embed="rId9"/>
          <a:stretch>
            <a:fillRect/>
          </a:stretch>
        </p:blipFill>
        <p:spPr>
          <a:xfrm>
            <a:off x="4947508" y="1040896"/>
            <a:ext cx="3231160" cy="2712955"/>
          </a:xfrm>
          <a:prstGeom prst="rect">
            <a:avLst/>
          </a:prstGeom>
        </p:spPr>
      </p:pic>
      <p:sp>
        <p:nvSpPr>
          <p:cNvPr id="13" name="TextBox 12">
            <a:extLst>
              <a:ext uri="{FF2B5EF4-FFF2-40B4-BE49-F238E27FC236}">
                <a16:creationId xmlns:a16="http://schemas.microsoft.com/office/drawing/2014/main" id="{9B30A626-0811-41D3-8487-C643244AE145}"/>
              </a:ext>
            </a:extLst>
          </p:cNvPr>
          <p:cNvSpPr txBox="1"/>
          <p:nvPr/>
        </p:nvSpPr>
        <p:spPr>
          <a:xfrm>
            <a:off x="0" y="322004"/>
            <a:ext cx="4947508" cy="830997"/>
          </a:xfrm>
          <a:prstGeom prst="rect">
            <a:avLst/>
          </a:prstGeom>
          <a:noFill/>
        </p:spPr>
        <p:txBody>
          <a:bodyPr wrap="square">
            <a:spAutoFit/>
          </a:bodyPr>
          <a:lstStyle/>
          <a:p>
            <a:pPr algn="ctr"/>
            <a:r>
              <a:rPr lang="el-GR" sz="2400" b="1" dirty="0">
                <a:solidFill>
                  <a:schemeClr val="bg1"/>
                </a:solidFill>
              </a:rPr>
              <a:t>Πως δημιουργήθηκε η ανάγκη για εκπαίδευση;</a:t>
            </a:r>
          </a:p>
        </p:txBody>
      </p:sp>
      <p:sp>
        <p:nvSpPr>
          <p:cNvPr id="14" name="Θέση περιεχομένου 2">
            <a:extLst>
              <a:ext uri="{FF2B5EF4-FFF2-40B4-BE49-F238E27FC236}">
                <a16:creationId xmlns:a16="http://schemas.microsoft.com/office/drawing/2014/main" id="{BA25B796-9C50-47FF-8AED-3EB8D6F69DC6}"/>
              </a:ext>
            </a:extLst>
          </p:cNvPr>
          <p:cNvSpPr>
            <a:spLocks noGrp="1"/>
          </p:cNvSpPr>
          <p:nvPr>
            <p:ph idx="1"/>
          </p:nvPr>
        </p:nvSpPr>
        <p:spPr>
          <a:xfrm>
            <a:off x="-881651" y="3319127"/>
            <a:ext cx="12049760" cy="4351338"/>
          </a:xfrm>
        </p:spPr>
        <p:txBody>
          <a:bodyPr>
            <a:normAutofit fontScale="92500" lnSpcReduction="20000"/>
          </a:bodyPr>
          <a:lstStyle/>
          <a:p>
            <a:pPr algn="ctr"/>
            <a:br>
              <a:rPr lang="el-GR" sz="2800" dirty="0"/>
            </a:br>
            <a:br>
              <a:rPr lang="el-GR" sz="2800" dirty="0"/>
            </a:br>
            <a:r>
              <a:rPr lang="el-GR" sz="2800" dirty="0"/>
              <a:t>Τα τελευταία  χρόνια εκφράζεται ολοένα και περισσότερο το ενδιαφέρον</a:t>
            </a:r>
            <a:r>
              <a:rPr lang="en-US" sz="2800" dirty="0"/>
              <a:t> </a:t>
            </a:r>
            <a:r>
              <a:rPr lang="el-GR" sz="2800" dirty="0"/>
              <a:t>των  οργανώσεων, του επιχειρηματικού κόσμου και των επενδυτών*</a:t>
            </a:r>
            <a:br>
              <a:rPr lang="el-GR" sz="2800" dirty="0"/>
            </a:br>
            <a:r>
              <a:rPr lang="el-GR" sz="2800" dirty="0"/>
              <a:t>σχετικά με την </a:t>
            </a:r>
          </a:p>
          <a:p>
            <a:pPr marL="0" indent="0" algn="ctr">
              <a:buNone/>
            </a:pPr>
            <a:r>
              <a:rPr lang="el-GR" sz="2800" dirty="0"/>
              <a:t> Υγεία και την Ευεξία</a:t>
            </a:r>
            <a:r>
              <a:rPr lang="en-US" sz="2800" dirty="0"/>
              <a:t> </a:t>
            </a:r>
            <a:r>
              <a:rPr lang="el-GR" sz="2800" dirty="0"/>
              <a:t>(</a:t>
            </a:r>
            <a:r>
              <a:rPr lang="en-US" sz="2800" dirty="0"/>
              <a:t>Wellbeing – Wellness)</a:t>
            </a:r>
            <a:r>
              <a:rPr lang="el-GR" sz="2800" dirty="0"/>
              <a:t>.</a:t>
            </a:r>
            <a:endParaRPr lang="en-US" dirty="0"/>
          </a:p>
          <a:p>
            <a:pPr marL="0" indent="0" algn="ctr">
              <a:buNone/>
            </a:pPr>
            <a:r>
              <a:rPr lang="el-GR" dirty="0"/>
              <a:t>Θα αποτελέσει σύμφωνα με την τελευταία έρευνα </a:t>
            </a:r>
          </a:p>
          <a:p>
            <a:pPr marL="0" indent="0" algn="ctr">
              <a:buNone/>
            </a:pPr>
            <a:r>
              <a:rPr lang="el-GR" dirty="0"/>
              <a:t>τ</a:t>
            </a:r>
            <a:r>
              <a:rPr lang="el-GR" sz="2800" dirty="0"/>
              <a:t>ο 1</a:t>
            </a:r>
            <a:r>
              <a:rPr lang="el-GR" sz="2800" baseline="30000" dirty="0"/>
              <a:t>ο</a:t>
            </a:r>
            <a:r>
              <a:rPr lang="el-GR" sz="2800" dirty="0"/>
              <a:t> αιτούμενο εκπαιδευτικό πρόγραμμα στον κόσμο</a:t>
            </a:r>
            <a:r>
              <a:rPr lang="en-US" sz="2800" dirty="0"/>
              <a:t> </a:t>
            </a:r>
            <a:br>
              <a:rPr lang="el-GR" sz="2800" dirty="0"/>
            </a:br>
            <a:r>
              <a:rPr lang="el-GR" sz="2800" dirty="0"/>
              <a:t>                                                                                                        </a:t>
            </a:r>
          </a:p>
          <a:p>
            <a:pPr algn="ctr"/>
            <a:r>
              <a:rPr lang="el-GR" sz="1800" dirty="0"/>
              <a:t>                                                                                                                                                                             *</a:t>
            </a:r>
            <a:r>
              <a:rPr lang="en-US" sz="1800" dirty="0"/>
              <a:t>Dow Jo</a:t>
            </a:r>
            <a:r>
              <a:rPr lang="en-US" sz="1800" dirty="0">
                <a:solidFill>
                  <a:schemeClr val="bg1"/>
                </a:solidFill>
              </a:rPr>
              <a:t>nes Sustainability Reports </a:t>
            </a:r>
            <a:br>
              <a:rPr lang="el-GR" sz="1800" dirty="0"/>
            </a:br>
            <a:br>
              <a:rPr lang="el-GR" sz="1800" dirty="0"/>
            </a:br>
            <a:br>
              <a:rPr lang="el-GR" sz="2800" dirty="0"/>
            </a:br>
            <a:br>
              <a:rPr lang="el-GR" sz="2800" dirty="0"/>
            </a:br>
            <a:endParaRPr lang="el-GR" dirty="0"/>
          </a:p>
        </p:txBody>
      </p:sp>
    </p:spTree>
    <p:extLst>
      <p:ext uri="{BB962C8B-B14F-4D97-AF65-F5344CB8AC3E}">
        <p14:creationId xmlns:p14="http://schemas.microsoft.com/office/powerpoint/2010/main" val="370939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9ED23679-4B75-4B48-8C88-EE1670EBD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566" y="-11799"/>
            <a:ext cx="5769296" cy="6857143"/>
          </a:xfrm>
          <a:prstGeom prst="rect">
            <a:avLst/>
          </a:prstGeom>
        </p:spPr>
      </p:pic>
      <p:pic>
        <p:nvPicPr>
          <p:cNvPr id="18" name="Graphic 17">
            <a:extLst>
              <a:ext uri="{FF2B5EF4-FFF2-40B4-BE49-F238E27FC236}">
                <a16:creationId xmlns:a16="http://schemas.microsoft.com/office/drawing/2014/main" id="{0CF3A9EC-1543-4EC9-AA75-DDE0B1A3AB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0" y="4276"/>
            <a:ext cx="3225042" cy="2073241"/>
          </a:xfrm>
          <a:prstGeom prst="rect">
            <a:avLst/>
          </a:prstGeom>
        </p:spPr>
      </p:pic>
      <p:pic>
        <p:nvPicPr>
          <p:cNvPr id="20" name="Graphic 19">
            <a:extLst>
              <a:ext uri="{FF2B5EF4-FFF2-40B4-BE49-F238E27FC236}">
                <a16:creationId xmlns:a16="http://schemas.microsoft.com/office/drawing/2014/main" id="{76E3CB4E-E830-4005-A1D1-5095798E0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973341">
            <a:off x="8933545" y="6253321"/>
            <a:ext cx="3244781" cy="644034"/>
          </a:xfrm>
          <a:prstGeom prst="rect">
            <a:avLst/>
          </a:prstGeom>
        </p:spPr>
      </p:pic>
      <p:pic>
        <p:nvPicPr>
          <p:cNvPr id="6" name="Graphic 5">
            <a:extLst>
              <a:ext uri="{FF2B5EF4-FFF2-40B4-BE49-F238E27FC236}">
                <a16:creationId xmlns:a16="http://schemas.microsoft.com/office/drawing/2014/main" id="{CE3ED69B-F041-4A7A-A1D9-70D3F1C6CF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68109" y="260398"/>
            <a:ext cx="831634" cy="430938"/>
          </a:xfrm>
          <a:prstGeom prst="rect">
            <a:avLst/>
          </a:prstGeom>
        </p:spPr>
      </p:pic>
      <p:pic>
        <p:nvPicPr>
          <p:cNvPr id="25" name="Graphic 24">
            <a:extLst>
              <a:ext uri="{FF2B5EF4-FFF2-40B4-BE49-F238E27FC236}">
                <a16:creationId xmlns:a16="http://schemas.microsoft.com/office/drawing/2014/main" id="{A7ABA4B4-7ABA-4727-9325-C45D0083E8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206715">
            <a:off x="-976494" y="-1300875"/>
            <a:ext cx="5762464" cy="2601749"/>
          </a:xfrm>
          <a:prstGeom prst="rect">
            <a:avLst/>
          </a:prstGeom>
        </p:spPr>
      </p:pic>
      <p:sp>
        <p:nvSpPr>
          <p:cNvPr id="3" name="Rectangle 2"/>
          <p:cNvSpPr/>
          <p:nvPr/>
        </p:nvSpPr>
        <p:spPr>
          <a:xfrm>
            <a:off x="484802" y="45138"/>
            <a:ext cx="4290021" cy="461665"/>
          </a:xfrm>
          <a:prstGeom prst="rect">
            <a:avLst/>
          </a:prstGeom>
        </p:spPr>
        <p:txBody>
          <a:bodyPr wrap="none">
            <a:spAutoFit/>
          </a:bodyPr>
          <a:lstStyle/>
          <a:p>
            <a:r>
              <a:rPr lang="el-GR" sz="2400" b="1" dirty="0">
                <a:solidFill>
                  <a:schemeClr val="bg1"/>
                </a:solidFill>
              </a:rPr>
              <a:t>Το σκεπτικό  του Προγράμματος</a:t>
            </a:r>
            <a:endParaRPr lang="el-GR" sz="2400" dirty="0">
              <a:solidFill>
                <a:schemeClr val="bg1"/>
              </a:solidFill>
            </a:endParaRPr>
          </a:p>
        </p:txBody>
      </p:sp>
      <p:sp>
        <p:nvSpPr>
          <p:cNvPr id="2" name="TextBox 1"/>
          <p:cNvSpPr txBox="1"/>
          <p:nvPr/>
        </p:nvSpPr>
        <p:spPr>
          <a:xfrm>
            <a:off x="299883" y="1721491"/>
            <a:ext cx="6022000" cy="923330"/>
          </a:xfrm>
          <a:prstGeom prst="rect">
            <a:avLst/>
          </a:prstGeom>
          <a:noFill/>
        </p:spPr>
        <p:txBody>
          <a:bodyPr wrap="square" rtlCol="0">
            <a:spAutoFit/>
          </a:bodyPr>
          <a:lstStyle/>
          <a:p>
            <a:br>
              <a:rPr lang="el-GR" dirty="0"/>
            </a:br>
            <a:br>
              <a:rPr lang="el-GR" dirty="0"/>
            </a:br>
            <a:endParaRPr lang="el-GR" dirty="0"/>
          </a:p>
        </p:txBody>
      </p:sp>
      <p:sp>
        <p:nvSpPr>
          <p:cNvPr id="4" name="Ορθογώνιο 3">
            <a:extLst>
              <a:ext uri="{FF2B5EF4-FFF2-40B4-BE49-F238E27FC236}">
                <a16:creationId xmlns:a16="http://schemas.microsoft.com/office/drawing/2014/main" id="{509CF512-FD5F-4DE3-8AB3-3821837FDACC}"/>
              </a:ext>
            </a:extLst>
          </p:cNvPr>
          <p:cNvSpPr/>
          <p:nvPr/>
        </p:nvSpPr>
        <p:spPr>
          <a:xfrm>
            <a:off x="145910" y="2237815"/>
            <a:ext cx="4940372" cy="43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l-GR" b="1" dirty="0"/>
              <a:t>Ένα πρόγραμμα  </a:t>
            </a:r>
            <a:r>
              <a:rPr lang="en-US" b="1" dirty="0"/>
              <a:t>infotainment   </a:t>
            </a:r>
            <a:r>
              <a:rPr lang="el-GR" b="1" dirty="0"/>
              <a:t>προς όλους τους εργαζόμενους της Εταιρείας το οποίο θα παρέχει σημαντική πληροφόρηση για την εργασία τους και την ζωή τους, με ένα διασκεδαστικό τρόπο.</a:t>
            </a:r>
          </a:p>
          <a:p>
            <a:pPr algn="ctr"/>
            <a:r>
              <a:rPr lang="el-GR" b="1" dirty="0"/>
              <a:t>Περιέχει ένα συνδυασμό  βίντεο με εξειδικευμένους ομιλητές και περιεχόμενο </a:t>
            </a:r>
            <a:r>
              <a:rPr lang="en-US" b="1" dirty="0"/>
              <a:t>e-learning </a:t>
            </a:r>
            <a:r>
              <a:rPr lang="el-GR" b="1" dirty="0"/>
              <a:t>σε 10 θεματικά αντικείμενα του </a:t>
            </a:r>
            <a:r>
              <a:rPr lang="en-US" b="1" dirty="0"/>
              <a:t>wellbeing</a:t>
            </a:r>
            <a:endParaRPr lang="el-GR" b="1" dirty="0"/>
          </a:p>
          <a:p>
            <a:pPr algn="ctr"/>
            <a:endParaRPr lang="el-GR" b="1" dirty="0"/>
          </a:p>
          <a:p>
            <a:pPr algn="ctr"/>
            <a:r>
              <a:rPr lang="el-GR" b="1" dirty="0"/>
              <a:t>Πόσο εύκολα και με ποιους τρόπους μπορεί το άτομο και η επιχείρηση να </a:t>
            </a:r>
            <a:br>
              <a:rPr lang="el-GR" b="1" dirty="0"/>
            </a:br>
            <a:r>
              <a:rPr lang="el-GR" b="1" dirty="0"/>
              <a:t>προσαρμοστούν στα νέα δεδομένα και τις νέες προκλήσεις εστιάζοντας στην </a:t>
            </a:r>
            <a:br>
              <a:rPr lang="el-GR" b="1" dirty="0"/>
            </a:br>
            <a:r>
              <a:rPr lang="el-GR" b="1" dirty="0"/>
              <a:t>Υγεία, Ευεξία και Ποιότητα Ζωής και Εργασίας;</a:t>
            </a:r>
            <a:br>
              <a:rPr lang="el-GR" b="1" dirty="0"/>
            </a:br>
            <a:endParaRPr lang="el-GR" b="1" dirty="0"/>
          </a:p>
        </p:txBody>
      </p:sp>
      <p:pic>
        <p:nvPicPr>
          <p:cNvPr id="11" name="Εικόνα 10" descr="Εικόνα που περιέχει κείμενο&#10;&#10;Περιγραφή που δημιουργήθηκε αυτόματα">
            <a:extLst>
              <a:ext uri="{FF2B5EF4-FFF2-40B4-BE49-F238E27FC236}">
                <a16:creationId xmlns:a16="http://schemas.microsoft.com/office/drawing/2014/main" id="{A4AC33A8-2677-40DF-90B3-63A819972408}"/>
              </a:ext>
            </a:extLst>
          </p:cNvPr>
          <p:cNvPicPr>
            <a:picLocks noChangeAspect="1"/>
          </p:cNvPicPr>
          <p:nvPr/>
        </p:nvPicPr>
        <p:blipFill>
          <a:blip r:embed="rId10">
            <a:alphaModFix amt="50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404638" y="2986071"/>
            <a:ext cx="4112023" cy="1911096"/>
          </a:xfrm>
          <a:prstGeom prst="rect">
            <a:avLst/>
          </a:prstGeom>
        </p:spPr>
      </p:pic>
      <p:sp>
        <p:nvSpPr>
          <p:cNvPr id="9" name="TextBox 8">
            <a:extLst>
              <a:ext uri="{FF2B5EF4-FFF2-40B4-BE49-F238E27FC236}">
                <a16:creationId xmlns:a16="http://schemas.microsoft.com/office/drawing/2014/main" id="{0E03D398-6E70-46D4-8114-74C9CE604714}"/>
              </a:ext>
            </a:extLst>
          </p:cNvPr>
          <p:cNvSpPr txBox="1"/>
          <p:nvPr/>
        </p:nvSpPr>
        <p:spPr>
          <a:xfrm>
            <a:off x="6404638" y="2958604"/>
            <a:ext cx="4112023" cy="646331"/>
          </a:xfrm>
          <a:prstGeom prst="rect">
            <a:avLst/>
          </a:prstGeom>
          <a:noFill/>
        </p:spPr>
        <p:txBody>
          <a:bodyPr wrap="none" rtlCol="0">
            <a:spAutoFit/>
          </a:bodyPr>
          <a:lstStyle/>
          <a:p>
            <a:r>
              <a:rPr lang="el-GR" dirty="0">
                <a:latin typeface="Franklin Gothic Medium Cond" panose="020B0606030402020204" pitchFamily="34" charset="0"/>
              </a:rPr>
              <a:t>Η Νέα τάση στην εκπαίδευση των επιχειρήσεων </a:t>
            </a:r>
          </a:p>
          <a:p>
            <a:r>
              <a:rPr lang="el-GR" dirty="0">
                <a:latin typeface="Franklin Gothic Medium Cond" panose="020B0606030402020204" pitchFamily="34" charset="0"/>
              </a:rPr>
              <a:t>που θα χαρακτηρίσει την δεκαετία του  2020</a:t>
            </a:r>
          </a:p>
        </p:txBody>
      </p:sp>
      <p:sp>
        <p:nvSpPr>
          <p:cNvPr id="16" name="TextBox 15">
            <a:extLst>
              <a:ext uri="{FF2B5EF4-FFF2-40B4-BE49-F238E27FC236}">
                <a16:creationId xmlns:a16="http://schemas.microsoft.com/office/drawing/2014/main" id="{32C0F1D3-8670-4985-8E97-48DB571D503D}"/>
              </a:ext>
            </a:extLst>
          </p:cNvPr>
          <p:cNvSpPr txBox="1"/>
          <p:nvPr/>
        </p:nvSpPr>
        <p:spPr>
          <a:xfrm rot="21171162">
            <a:off x="6380029" y="3778279"/>
            <a:ext cx="4253529" cy="1200329"/>
          </a:xfrm>
          <a:prstGeom prst="rect">
            <a:avLst/>
          </a:prstGeom>
          <a:noFill/>
        </p:spPr>
        <p:txBody>
          <a:bodyPr wrap="square" rtlCol="0">
            <a:spAutoFit/>
          </a:bodyPr>
          <a:lstStyle/>
          <a:p>
            <a:r>
              <a:rPr lang="el-GR" dirty="0">
                <a:latin typeface="Segoe UI Black" panose="020B0A02040204020203" pitchFamily="34" charset="0"/>
                <a:ea typeface="Segoe UI Black" panose="020B0A02040204020203" pitchFamily="34" charset="0"/>
              </a:rPr>
              <a:t>Πως ο εργαζόμενος θα διατηρήσει τη ταυτότητα του μετά το </a:t>
            </a:r>
          </a:p>
          <a:p>
            <a:r>
              <a:rPr lang="en-US" dirty="0">
                <a:latin typeface="Segoe UI Black" panose="020B0A02040204020203" pitchFamily="34" charset="0"/>
                <a:ea typeface="Segoe UI Black" panose="020B0A02040204020203" pitchFamily="34" charset="0"/>
              </a:rPr>
              <a:t>restart</a:t>
            </a:r>
            <a:r>
              <a:rPr lang="el-GR" dirty="0">
                <a:latin typeface="Segoe UI Black" panose="020B0A02040204020203" pitchFamily="34" charset="0"/>
                <a:ea typeface="Segoe UI Black" panose="020B0A02040204020203" pitchFamily="34" charset="0"/>
              </a:rPr>
              <a:t> των επιχειρήσεων </a:t>
            </a:r>
          </a:p>
          <a:p>
            <a:endParaRPr lang="el-GR" dirty="0">
              <a:latin typeface="Segoe UI Black" panose="020B0A02040204020203" pitchFamily="34" charset="0"/>
              <a:ea typeface="Segoe UI Black" panose="020B0A02040204020203" pitchFamily="34" charset="0"/>
            </a:endParaRPr>
          </a:p>
        </p:txBody>
      </p:sp>
      <p:sp>
        <p:nvSpPr>
          <p:cNvPr id="5" name="Ορθογώνιο 4">
            <a:extLst>
              <a:ext uri="{FF2B5EF4-FFF2-40B4-BE49-F238E27FC236}">
                <a16:creationId xmlns:a16="http://schemas.microsoft.com/office/drawing/2014/main" id="{4FA411E2-E89C-4ACA-A780-E9D4A206757E}"/>
              </a:ext>
            </a:extLst>
          </p:cNvPr>
          <p:cNvSpPr/>
          <p:nvPr/>
        </p:nvSpPr>
        <p:spPr>
          <a:xfrm>
            <a:off x="5592336" y="1182891"/>
            <a:ext cx="2942309" cy="772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The Political Correctness of 'People of Colour' – Political Animal Magazine">
            <a:extLst>
              <a:ext uri="{FF2B5EF4-FFF2-40B4-BE49-F238E27FC236}">
                <a16:creationId xmlns:a16="http://schemas.microsoft.com/office/drawing/2014/main" id="{118954F0-1E4F-478F-AAB0-7D7B76E21E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7705" y="-794040"/>
            <a:ext cx="3391383" cy="3983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erson Perception and Impressions of Others">
            <a:extLst>
              <a:ext uri="{FF2B5EF4-FFF2-40B4-BE49-F238E27FC236}">
                <a16:creationId xmlns:a16="http://schemas.microsoft.com/office/drawing/2014/main" id="{61D2BC3A-B3E4-4F6A-8FE1-9DD03406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2336" y="1049904"/>
            <a:ext cx="2942309" cy="92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9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CF3A9EC-1543-4EC9-AA75-DDE0B1A3AB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4276"/>
            <a:ext cx="3225042" cy="2073241"/>
          </a:xfrm>
          <a:prstGeom prst="rect">
            <a:avLst/>
          </a:prstGeom>
        </p:spPr>
      </p:pic>
      <p:pic>
        <p:nvPicPr>
          <p:cNvPr id="20" name="Graphic 19">
            <a:extLst>
              <a:ext uri="{FF2B5EF4-FFF2-40B4-BE49-F238E27FC236}">
                <a16:creationId xmlns:a16="http://schemas.microsoft.com/office/drawing/2014/main" id="{76E3CB4E-E830-4005-A1D1-5095798E04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684485" y="6275585"/>
            <a:ext cx="3244781" cy="644034"/>
          </a:xfrm>
          <a:prstGeom prst="rect">
            <a:avLst/>
          </a:prstGeom>
        </p:spPr>
      </p:pic>
      <p:pic>
        <p:nvPicPr>
          <p:cNvPr id="6" name="Graphic 5">
            <a:extLst>
              <a:ext uri="{FF2B5EF4-FFF2-40B4-BE49-F238E27FC236}">
                <a16:creationId xmlns:a16="http://schemas.microsoft.com/office/drawing/2014/main" id="{CE3ED69B-F041-4A7A-A1D9-70D3F1C6CF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68109" y="260398"/>
            <a:ext cx="831634" cy="430938"/>
          </a:xfrm>
          <a:prstGeom prst="rect">
            <a:avLst/>
          </a:prstGeom>
        </p:spPr>
      </p:pic>
      <p:pic>
        <p:nvPicPr>
          <p:cNvPr id="25" name="Graphic 24">
            <a:extLst>
              <a:ext uri="{FF2B5EF4-FFF2-40B4-BE49-F238E27FC236}">
                <a16:creationId xmlns:a16="http://schemas.microsoft.com/office/drawing/2014/main" id="{A7ABA4B4-7ABA-4727-9325-C45D0083E8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206715">
            <a:off x="-1094666" y="-1040478"/>
            <a:ext cx="5762464" cy="2601749"/>
          </a:xfrm>
          <a:prstGeom prst="rect">
            <a:avLst/>
          </a:prstGeom>
        </p:spPr>
      </p:pic>
      <p:pic>
        <p:nvPicPr>
          <p:cNvPr id="9" name="Picture 2" descr="Αποτέλεσμα εικόνας για epikoinvn;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4353" y="89817"/>
            <a:ext cx="3752523" cy="2251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9275" y="323310"/>
            <a:ext cx="3934282" cy="461665"/>
          </a:xfrm>
          <a:prstGeom prst="rect">
            <a:avLst/>
          </a:prstGeom>
        </p:spPr>
        <p:txBody>
          <a:bodyPr wrap="none">
            <a:spAutoFit/>
          </a:bodyPr>
          <a:lstStyle/>
          <a:p>
            <a:r>
              <a:rPr lang="en-US" sz="2400" b="1" dirty="0">
                <a:solidFill>
                  <a:schemeClr val="bg1"/>
                </a:solidFill>
              </a:rPr>
              <a:t>O </a:t>
            </a:r>
            <a:r>
              <a:rPr lang="el-GR" sz="2400" b="1" dirty="0">
                <a:solidFill>
                  <a:schemeClr val="bg1"/>
                </a:solidFill>
              </a:rPr>
              <a:t>σκοπός του Προγράμματος</a:t>
            </a:r>
            <a:endParaRPr lang="el-GR" sz="2400" dirty="0">
              <a:solidFill>
                <a:schemeClr val="bg1"/>
              </a:solidFill>
            </a:endParaRPr>
          </a:p>
        </p:txBody>
      </p:sp>
      <p:sp>
        <p:nvSpPr>
          <p:cNvPr id="2" name="TextBox 1"/>
          <p:cNvSpPr txBox="1"/>
          <p:nvPr/>
        </p:nvSpPr>
        <p:spPr>
          <a:xfrm>
            <a:off x="262734" y="2300408"/>
            <a:ext cx="11771143" cy="4524315"/>
          </a:xfrm>
          <a:prstGeom prst="rect">
            <a:avLst/>
          </a:prstGeom>
          <a:noFill/>
        </p:spPr>
        <p:txBody>
          <a:bodyPr wrap="square" rtlCol="0">
            <a:spAutoFit/>
          </a:bodyPr>
          <a:lstStyle/>
          <a:p>
            <a:r>
              <a:rPr lang="el-GR" b="1" dirty="0"/>
              <a:t>        Το Πρόγραμμα στοχεύει </a:t>
            </a:r>
            <a:r>
              <a:rPr lang="en-US" b="1" dirty="0"/>
              <a:t>: </a:t>
            </a:r>
            <a:endParaRPr lang="el-GR" b="1" dirty="0"/>
          </a:p>
          <a:p>
            <a:pPr marL="285750" indent="-285750">
              <a:buFont typeface="Wingdings" panose="05000000000000000000" pitchFamily="2" charset="2"/>
              <a:buChar char="Ø"/>
            </a:pPr>
            <a:r>
              <a:rPr lang="el-GR" dirty="0"/>
              <a:t>Στην επίγνωση του ρόλου της  Υγείας (και των καλών συνηθειών που τη συντηρούν) από όλους ,</a:t>
            </a:r>
          </a:p>
          <a:p>
            <a:pPr marL="285750" indent="-285750">
              <a:buFont typeface="Wingdings" panose="05000000000000000000" pitchFamily="2" charset="2"/>
              <a:buChar char="Ø"/>
            </a:pPr>
            <a:r>
              <a:rPr lang="el-GR" dirty="0"/>
              <a:t>στην ποιότητα της ζωής του εργαζόμενου </a:t>
            </a:r>
          </a:p>
          <a:p>
            <a:pPr marL="285750" indent="-285750">
              <a:buFont typeface="Wingdings" panose="05000000000000000000" pitchFamily="2" charset="2"/>
              <a:buChar char="Ø"/>
            </a:pPr>
            <a:r>
              <a:rPr lang="el-GR" dirty="0"/>
              <a:t>και την αύξηση της  παραγωγικότητας του.</a:t>
            </a:r>
          </a:p>
          <a:p>
            <a:endParaRPr lang="el-GR" dirty="0"/>
          </a:p>
          <a:p>
            <a:endParaRPr lang="en-US" dirty="0"/>
          </a:p>
          <a:p>
            <a:r>
              <a:rPr lang="el-GR" sz="1800" dirty="0"/>
              <a:t>Στους συμμετέχοντες δίδεται η δυνατότητα να οργανώσουν τις σκέψεις τους </a:t>
            </a:r>
            <a:br>
              <a:rPr lang="el-GR" sz="1800" dirty="0"/>
            </a:br>
            <a:r>
              <a:rPr lang="el-GR" sz="1800" dirty="0"/>
              <a:t>σχετικά με τις διαφορετικές πτυχές όπου η Υγεία συνδράμει στην ποιότητα ζωής στον προσωπικό, κοινωνικό και εργασιακό χώρο μέσα από τα δεδομένα, τις πρακτικές και </a:t>
            </a:r>
            <a:r>
              <a:rPr lang="el-GR" dirty="0"/>
              <a:t>τις συζητήσεις κατά τη διάρκεια του εργαστηρίου.</a:t>
            </a:r>
          </a:p>
          <a:p>
            <a:br>
              <a:rPr lang="el-GR" sz="1800" dirty="0"/>
            </a:br>
            <a:endParaRPr lang="el-GR" dirty="0"/>
          </a:p>
          <a:p>
            <a:r>
              <a:rPr lang="el-GR" dirty="0"/>
              <a:t>Οι συμμετέχοντες μετά το  εκπαιδευτικό πρόγραμμα  θα είναι σε θέση να λειτουργήσουν με νέες δεξιότητες  </a:t>
            </a:r>
          </a:p>
          <a:p>
            <a:r>
              <a:rPr lang="el-GR" dirty="0"/>
              <a:t>αυτογνωσίας  </a:t>
            </a:r>
            <a:r>
              <a:rPr lang="en-US" dirty="0"/>
              <a:t>,</a:t>
            </a:r>
            <a:r>
              <a:rPr lang="el-GR" dirty="0"/>
              <a:t>νέες τεχνικές και νέα εργαλεία</a:t>
            </a:r>
            <a:r>
              <a:rPr lang="en-US" dirty="0"/>
              <a:t> </a:t>
            </a:r>
            <a:r>
              <a:rPr lang="el-GR" dirty="0"/>
              <a:t>στο αντικείμενο της υγείας και να διαχειριστούν ευέλικτα,  έξυπνα και παραγωγικά την προσωπική τους ευτυχία στον χώρο που εργάζονται και λειτουργούν.</a:t>
            </a:r>
            <a:endParaRPr lang="el-GR" dirty="0">
              <a:solidFill>
                <a:schemeClr val="bg1"/>
              </a:solidFill>
            </a:endParaRPr>
          </a:p>
          <a:p>
            <a:endParaRPr lang="el-GR" dirty="0"/>
          </a:p>
          <a:p>
            <a:endParaRPr lang="el-GR" dirty="0"/>
          </a:p>
        </p:txBody>
      </p:sp>
    </p:spTree>
    <p:extLst>
      <p:ext uri="{BB962C8B-B14F-4D97-AF65-F5344CB8AC3E}">
        <p14:creationId xmlns:p14="http://schemas.microsoft.com/office/powerpoint/2010/main" val="54831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άτομο, εσωτερικό, προετοιμασία, τραπέζι τραπεζαρίας&#10;&#10;Περιγραφή που δημιουργήθηκε αυτόματα">
            <a:extLst>
              <a:ext uri="{FF2B5EF4-FFF2-40B4-BE49-F238E27FC236}">
                <a16:creationId xmlns:a16="http://schemas.microsoft.com/office/drawing/2014/main" id="{7FCA1022-8E38-4C54-89A4-E8C16D9CC0ED}"/>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 y="0"/>
            <a:ext cx="12192002" cy="6858000"/>
          </a:xfrm>
          <a:prstGeom prst="rect">
            <a:avLst/>
          </a:prstGeom>
        </p:spPr>
      </p:pic>
      <p:pic>
        <p:nvPicPr>
          <p:cNvPr id="18" name="Graphic 17">
            <a:extLst>
              <a:ext uri="{FF2B5EF4-FFF2-40B4-BE49-F238E27FC236}">
                <a16:creationId xmlns:a16="http://schemas.microsoft.com/office/drawing/2014/main" id="{0CF3A9EC-1543-4EC9-AA75-DDE0B1A3AB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4276"/>
            <a:ext cx="3225042" cy="2073241"/>
          </a:xfrm>
          <a:prstGeom prst="rect">
            <a:avLst/>
          </a:prstGeom>
        </p:spPr>
      </p:pic>
      <p:pic>
        <p:nvPicPr>
          <p:cNvPr id="6" name="Graphic 5">
            <a:extLst>
              <a:ext uri="{FF2B5EF4-FFF2-40B4-BE49-F238E27FC236}">
                <a16:creationId xmlns:a16="http://schemas.microsoft.com/office/drawing/2014/main" id="{CE3ED69B-F041-4A7A-A1D9-70D3F1C6CF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9861" y="58529"/>
            <a:ext cx="831634" cy="430938"/>
          </a:xfrm>
          <a:prstGeom prst="rect">
            <a:avLst/>
          </a:prstGeom>
        </p:spPr>
      </p:pic>
      <p:pic>
        <p:nvPicPr>
          <p:cNvPr id="22" name="Graphic 21">
            <a:extLst>
              <a:ext uri="{FF2B5EF4-FFF2-40B4-BE49-F238E27FC236}">
                <a16:creationId xmlns:a16="http://schemas.microsoft.com/office/drawing/2014/main" id="{DBC29C03-449E-4363-A8C6-12E4B6C630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4431">
            <a:off x="8270443" y="4075298"/>
            <a:ext cx="4107586" cy="2640590"/>
          </a:xfrm>
          <a:prstGeom prst="rect">
            <a:avLst/>
          </a:prstGeom>
        </p:spPr>
      </p:pic>
      <p:pic>
        <p:nvPicPr>
          <p:cNvPr id="25" name="Graphic 24">
            <a:extLst>
              <a:ext uri="{FF2B5EF4-FFF2-40B4-BE49-F238E27FC236}">
                <a16:creationId xmlns:a16="http://schemas.microsoft.com/office/drawing/2014/main" id="{A7ABA4B4-7ABA-4727-9325-C45D0083E8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99103">
            <a:off x="-48439" y="50522"/>
            <a:ext cx="6498964" cy="2934278"/>
          </a:xfrm>
          <a:prstGeom prst="rect">
            <a:avLst/>
          </a:prstGeom>
        </p:spPr>
      </p:pic>
      <p:sp>
        <p:nvSpPr>
          <p:cNvPr id="3" name="TextBox 2"/>
          <p:cNvSpPr txBox="1"/>
          <p:nvPr/>
        </p:nvSpPr>
        <p:spPr>
          <a:xfrm>
            <a:off x="8769928" y="5597236"/>
            <a:ext cx="3892696" cy="369332"/>
          </a:xfrm>
          <a:prstGeom prst="rect">
            <a:avLst/>
          </a:prstGeom>
          <a:noFill/>
        </p:spPr>
        <p:txBody>
          <a:bodyPr wrap="square" rtlCol="0">
            <a:spAutoFit/>
          </a:bodyPr>
          <a:lstStyle/>
          <a:p>
            <a:endParaRPr lang="el-GR" dirty="0"/>
          </a:p>
        </p:txBody>
      </p:sp>
      <p:sp>
        <p:nvSpPr>
          <p:cNvPr id="4" name="TextBox 3"/>
          <p:cNvSpPr txBox="1"/>
          <p:nvPr/>
        </p:nvSpPr>
        <p:spPr>
          <a:xfrm>
            <a:off x="0" y="569319"/>
            <a:ext cx="5322737" cy="584775"/>
          </a:xfrm>
          <a:prstGeom prst="rect">
            <a:avLst/>
          </a:prstGeom>
          <a:noFill/>
        </p:spPr>
        <p:txBody>
          <a:bodyPr wrap="square" rtlCol="0">
            <a:spAutoFit/>
          </a:bodyPr>
          <a:lstStyle/>
          <a:p>
            <a:r>
              <a:rPr lang="el-GR" sz="3200" dirty="0">
                <a:solidFill>
                  <a:schemeClr val="bg1"/>
                </a:solidFill>
              </a:rPr>
              <a:t>Τί είναι το  έργο του </a:t>
            </a:r>
            <a:r>
              <a:rPr lang="en-US" sz="3200" dirty="0">
                <a:solidFill>
                  <a:schemeClr val="bg1"/>
                </a:solidFill>
              </a:rPr>
              <a:t>wellbeing</a:t>
            </a:r>
            <a:endParaRPr lang="el-GR" sz="3200" dirty="0">
              <a:solidFill>
                <a:schemeClr val="bg1"/>
              </a:solidFill>
            </a:endParaRPr>
          </a:p>
        </p:txBody>
      </p:sp>
      <p:sp>
        <p:nvSpPr>
          <p:cNvPr id="10" name="Θέση περιεχομένου 2">
            <a:extLst>
              <a:ext uri="{FF2B5EF4-FFF2-40B4-BE49-F238E27FC236}">
                <a16:creationId xmlns:a16="http://schemas.microsoft.com/office/drawing/2014/main" id="{DA7507A9-4706-44E2-97F7-54DB6A6947A2}"/>
              </a:ext>
            </a:extLst>
          </p:cNvPr>
          <p:cNvSpPr>
            <a:spLocks noGrp="1"/>
          </p:cNvSpPr>
          <p:nvPr>
            <p:ph idx="1"/>
          </p:nvPr>
        </p:nvSpPr>
        <p:spPr>
          <a:xfrm>
            <a:off x="275804" y="2278343"/>
            <a:ext cx="11330270" cy="4351338"/>
          </a:xfrm>
        </p:spPr>
        <p:txBody>
          <a:bodyPr>
            <a:normAutofit fontScale="92500" lnSpcReduction="10000"/>
          </a:bodyPr>
          <a:lstStyle/>
          <a:p>
            <a:pPr>
              <a:buFont typeface="Wingdings" panose="05000000000000000000" pitchFamily="2" charset="2"/>
              <a:buChar char="Ø"/>
            </a:pPr>
            <a:r>
              <a:rPr lang="el-GR" dirty="0"/>
              <a:t> </a:t>
            </a:r>
            <a:r>
              <a:rPr lang="el-GR" sz="2600" dirty="0"/>
              <a:t>Ένα ανοιχτού τύπου εργαστήριο  ευεξίας , διασκεδαστικού περιεχομένου, με τους συμμετέχοντες να τοποθετούνται συστηματικά  πάνω σε θέματα που απασχολούν σήμερα την επιχείρηση και επηρεάζουν την Ποιότητα Ζωής  και Εργασίας τους</a:t>
            </a:r>
            <a:r>
              <a:rPr lang="en-US" sz="2600" dirty="0"/>
              <a:t> </a:t>
            </a:r>
            <a:r>
              <a:rPr lang="el-GR" sz="2600" dirty="0"/>
              <a:t>.</a:t>
            </a:r>
          </a:p>
          <a:p>
            <a:pPr>
              <a:buFont typeface="Wingdings" panose="05000000000000000000" pitchFamily="2" charset="2"/>
              <a:buChar char="Ø"/>
            </a:pPr>
            <a:r>
              <a:rPr lang="en-US" sz="2600" dirty="0"/>
              <a:t> </a:t>
            </a:r>
            <a:r>
              <a:rPr lang="el-GR" sz="2600" dirty="0"/>
              <a:t>Μία ώριμη διαδικασία με δημιουργικά εργαλεία για καλύτερο αποτέλεσμα.</a:t>
            </a:r>
          </a:p>
          <a:p>
            <a:pPr>
              <a:buFont typeface="Wingdings" panose="05000000000000000000" pitchFamily="2" charset="2"/>
              <a:buChar char="Ø"/>
            </a:pPr>
            <a:r>
              <a:rPr lang="el-GR" sz="2600" dirty="0"/>
              <a:t> Μία φιλοσοφική θεώρηση που εγκαινιάζει μια νέα εποχή σε όσους αγαπούν τη ζωή.</a:t>
            </a:r>
          </a:p>
          <a:p>
            <a:pPr>
              <a:buFont typeface="Wingdings" panose="05000000000000000000" pitchFamily="2" charset="2"/>
              <a:buChar char="Ø"/>
            </a:pPr>
            <a:r>
              <a:rPr lang="el-GR" sz="2600" dirty="0"/>
              <a:t>Πρακτικές συμβουλές πρόληψης για την καθημερινότητα σε θέματα διατροφής, άσκησης, στάσης ζωής από εξειδικευμένο Ιατρό – Διατροφολόγο – Αθλίατρο.</a:t>
            </a:r>
          </a:p>
          <a:p>
            <a:pPr>
              <a:buFont typeface="Wingdings" panose="05000000000000000000" pitchFamily="2" charset="2"/>
              <a:buChar char="Ø"/>
            </a:pPr>
            <a:r>
              <a:rPr lang="el-GR" sz="2600" dirty="0"/>
              <a:t>Ενδιαφέρουσες γνώσεις και στατιστικές από έγκυρες πηγές σχετικά με την Υγεία, τον Άνθρωπο και τη ζωή.</a:t>
            </a:r>
          </a:p>
          <a:p>
            <a:pPr>
              <a:buFont typeface="Wingdings" panose="05000000000000000000" pitchFamily="2" charset="2"/>
              <a:buChar char="Ø"/>
            </a:pPr>
            <a:r>
              <a:rPr lang="el-GR" sz="2600" dirty="0"/>
              <a:t>Ένα βοήθημα για τους εργαζόμενους που θέλουν να εντάξουν την Υγεία κα</a:t>
            </a:r>
            <a:r>
              <a:rPr lang="el-GR" sz="2600" dirty="0">
                <a:solidFill>
                  <a:schemeClr val="bg1"/>
                </a:solidFill>
              </a:rPr>
              <a:t>ι</a:t>
            </a:r>
            <a:r>
              <a:rPr lang="el-GR" sz="2600" dirty="0"/>
              <a:t> </a:t>
            </a:r>
            <a:r>
              <a:rPr lang="el-GR" sz="2600" dirty="0">
                <a:solidFill>
                  <a:schemeClr val="bg1"/>
                </a:solidFill>
              </a:rPr>
              <a:t>την Ευεξία </a:t>
            </a:r>
            <a:r>
              <a:rPr lang="el-GR" sz="2600" dirty="0"/>
              <a:t>στην  καθημερινότητα τους </a:t>
            </a:r>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869168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739074" y="785794"/>
            <a:ext cx="1357322" cy="2016956"/>
          </a:xfrm>
          <a:prstGeom prst="rect">
            <a:avLst/>
          </a:prstGeom>
          <a:noFill/>
          <a:ln w="9525">
            <a:noFill/>
            <a:miter lim="800000"/>
            <a:headEnd/>
            <a:tailEnd/>
          </a:ln>
          <a:effectLst/>
        </p:spPr>
      </p:pic>
      <p:sp>
        <p:nvSpPr>
          <p:cNvPr id="3" name="2 - Ορθογώνιο"/>
          <p:cNvSpPr/>
          <p:nvPr/>
        </p:nvSpPr>
        <p:spPr>
          <a:xfrm>
            <a:off x="1952596" y="2143116"/>
            <a:ext cx="4572032" cy="4462760"/>
          </a:xfrm>
          <a:prstGeom prst="rect">
            <a:avLst/>
          </a:prstGeom>
        </p:spPr>
        <p:txBody>
          <a:bodyPr wrap="square">
            <a:spAutoFit/>
          </a:bodyPr>
          <a:lstStyle/>
          <a:p>
            <a:r>
              <a:rPr lang="el-GR" sz="1200" dirty="0"/>
              <a:t>Η έννοια της </a:t>
            </a:r>
            <a:r>
              <a:rPr lang="el-GR" sz="1200" b="1" dirty="0"/>
              <a:t>Ευεξίας- Υγείας και Ποιότητας Ζωής  </a:t>
            </a:r>
            <a:r>
              <a:rPr lang="el-GR" sz="1200" dirty="0"/>
              <a:t>παρόλο που κατέχει  κεντρικό ρόλο στο νου και στην ψυχή του ανθρώπου, άργησε πολύ  να φανεί  σε όλο της το εύρος στο προσκήνιο του εργασιακού βίου όπου εμφανιζόταν  μέχρι τώρα κάτω από τα θέματα Εργονομίας,  Ασφάλειας και Ιατρικής της Εργασίας  για την πλειοψηφία των μικρών και μεσαίων εταιριών.</a:t>
            </a:r>
            <a:br>
              <a:rPr lang="el-GR" sz="1200" dirty="0"/>
            </a:br>
            <a:br>
              <a:rPr lang="el-GR" sz="1200" dirty="0"/>
            </a:br>
            <a:r>
              <a:rPr lang="el-GR" sz="1200" dirty="0"/>
              <a:t>Τα  μέτρα του </a:t>
            </a:r>
            <a:r>
              <a:rPr lang="en-US" sz="1200" dirty="0"/>
              <a:t>Covid</a:t>
            </a:r>
            <a:r>
              <a:rPr lang="es-ES" sz="1200" dirty="0"/>
              <a:t>19 </a:t>
            </a:r>
            <a:r>
              <a:rPr lang="el-GR" sz="1200" dirty="0"/>
              <a:t>και η εισαγωγή της  τηλεργασίας  κατάφεραν να τη φέρουν στο προσκήνιο μέσα σε πολύ λίγο διάστημα  στο σύνολο των εταιριών του κόσμου.  Όλα  μαρτυρούν ότι  η  Ευεξία - Υγεία έρχονται* και  θα παραμείνουν  στο υποσυνείδητο των εργαζομένων και των οργανώσεων  ως ένα  από </a:t>
            </a:r>
            <a:r>
              <a:rPr lang="el-GR" sz="1200" b="1" dirty="0"/>
              <a:t>τα πλέον σημαντικά θέματα</a:t>
            </a:r>
            <a:r>
              <a:rPr lang="es-ES" sz="1200" b="1" dirty="0"/>
              <a:t> </a:t>
            </a:r>
            <a:r>
              <a:rPr lang="el-GR" sz="1200" dirty="0"/>
              <a:t> για την επόμενη δεκαετία.  Επιπλέον,  οι εργαζόμενοι που ανήκουν σε </a:t>
            </a:r>
            <a:r>
              <a:rPr lang="el-GR" sz="1200" b="1" dirty="0"/>
              <a:t>νέες γενεές  </a:t>
            </a:r>
            <a:r>
              <a:rPr lang="el-GR" sz="1200" dirty="0"/>
              <a:t>φαίνεται να δίνουν μεγαλύτερη έμφαση στην </a:t>
            </a:r>
            <a:r>
              <a:rPr lang="el-GR" sz="1200" b="1" dirty="0"/>
              <a:t>Ποιότητα Ζωής  και στο περιβάλλον εργασίας </a:t>
            </a:r>
            <a:r>
              <a:rPr lang="el-GR" sz="1200" dirty="0"/>
              <a:t>από ότι στο </a:t>
            </a:r>
            <a:r>
              <a:rPr lang="en-US" sz="1200" dirty="0"/>
              <a:t>brand name </a:t>
            </a:r>
            <a:r>
              <a:rPr lang="el-GR" sz="1200" dirty="0"/>
              <a:t> του εργοδότη τους όπως ίσχυε  </a:t>
            </a:r>
            <a:r>
              <a:rPr lang="el-GR" sz="1200" dirty="0" err="1"/>
              <a:t>πρίν</a:t>
            </a:r>
            <a:r>
              <a:rPr lang="el-GR" sz="1200" dirty="0"/>
              <a:t> 3 δεκαετίες </a:t>
            </a:r>
            <a:r>
              <a:rPr lang="en-US" sz="1200" dirty="0"/>
              <a:t>.</a:t>
            </a:r>
            <a:br>
              <a:rPr lang="el-GR" sz="1200" dirty="0"/>
            </a:br>
            <a:br>
              <a:rPr lang="el-GR" sz="1200" dirty="0"/>
            </a:br>
            <a:r>
              <a:rPr lang="el-GR" sz="1200" dirty="0"/>
              <a:t>Δίνεται λοιπόν σε όλους  μια </a:t>
            </a:r>
            <a:r>
              <a:rPr lang="el-GR" sz="1200" b="1" dirty="0"/>
              <a:t>πολύ καλή ευκαιρία </a:t>
            </a:r>
            <a:r>
              <a:rPr lang="el-GR" sz="1200" dirty="0"/>
              <a:t>να εισάγουμε (ή να επανεισάγουμε) την έννοιες αυτές  στη ζωή μας με </a:t>
            </a:r>
            <a:r>
              <a:rPr lang="el-GR" sz="1200" b="1" dirty="0"/>
              <a:t>συστηματικό τρόπο  πρακτικές </a:t>
            </a:r>
            <a:r>
              <a:rPr lang="el-GR" sz="1200" dirty="0"/>
              <a:t>που βοηθούν στη διατήρηση και βελτίωσή τους. </a:t>
            </a:r>
            <a:br>
              <a:rPr lang="el-GR" sz="1200" dirty="0"/>
            </a:br>
            <a:r>
              <a:rPr lang="el-GR" sz="1200" dirty="0"/>
              <a:t>Η απόκτηση των</a:t>
            </a:r>
            <a:r>
              <a:rPr lang="el-GR" sz="1200" b="1" dirty="0"/>
              <a:t> ‘καλών συνηθειών’ </a:t>
            </a:r>
            <a:r>
              <a:rPr lang="el-GR" sz="1200" dirty="0"/>
              <a:t>και η διατήρηση ενός </a:t>
            </a:r>
            <a:r>
              <a:rPr lang="el-GR" sz="1200" b="1" dirty="0"/>
              <a:t>Υγιούς </a:t>
            </a:r>
            <a:br>
              <a:rPr lang="el-GR" sz="1200" b="1" dirty="0"/>
            </a:br>
            <a:r>
              <a:rPr lang="el-GR" sz="1200" b="1" dirty="0"/>
              <a:t>περιβάλλοντος εργασίας </a:t>
            </a:r>
            <a:r>
              <a:rPr lang="el-GR" sz="1200" dirty="0"/>
              <a:t> είναι ευθύνη  και τιμή όλων μας, είτε είμαστε εργαζόμενοι, προϊστάμενοι ή εργοδότες.</a:t>
            </a:r>
            <a:r>
              <a:rPr lang="en-US" sz="1200" dirty="0"/>
              <a:t> </a:t>
            </a:r>
            <a:br>
              <a:rPr lang="en-US" sz="1200" dirty="0"/>
            </a:br>
            <a:r>
              <a:rPr lang="el-GR" sz="800" dirty="0"/>
              <a:t>* όπως μας πληροφορεί η έγκυρη έρευνα της </a:t>
            </a:r>
            <a:r>
              <a:rPr lang="en-US" sz="800" dirty="0"/>
              <a:t>Deloitte Human Capital 202</a:t>
            </a:r>
            <a:r>
              <a:rPr lang="el-GR" sz="800" dirty="0"/>
              <a:t>0.</a:t>
            </a:r>
            <a:endParaRPr lang="es-ES" sz="800" dirty="0"/>
          </a:p>
        </p:txBody>
      </p:sp>
      <p:sp>
        <p:nvSpPr>
          <p:cNvPr id="4" name="3 - Ορθογώνιο"/>
          <p:cNvSpPr/>
          <p:nvPr/>
        </p:nvSpPr>
        <p:spPr>
          <a:xfrm>
            <a:off x="6596066" y="2928934"/>
            <a:ext cx="3857620" cy="2677656"/>
          </a:xfrm>
          <a:prstGeom prst="rect">
            <a:avLst/>
          </a:prstGeom>
        </p:spPr>
        <p:txBody>
          <a:bodyPr wrap="square">
            <a:spAutoFit/>
          </a:bodyPr>
          <a:lstStyle/>
          <a:p>
            <a:r>
              <a:rPr lang="es-ES" sz="1200" dirty="0"/>
              <a:t>H </a:t>
            </a:r>
            <a:r>
              <a:rPr lang="es-ES" sz="1200" b="1" dirty="0"/>
              <a:t>TMS </a:t>
            </a:r>
            <a:r>
              <a:rPr lang="en-US" sz="1200" b="1" dirty="0"/>
              <a:t>business training </a:t>
            </a:r>
            <a:r>
              <a:rPr lang="el-GR" sz="1200" dirty="0"/>
              <a:t>που δραστηριοποιείται στην ελληνική αγορά , προσφέροντας για  πάνω από δύο 10ετίες  </a:t>
            </a:r>
            <a:r>
              <a:rPr lang="es-ES" sz="1200" dirty="0"/>
              <a:t> </a:t>
            </a:r>
            <a:r>
              <a:rPr lang="el-GR" sz="1200" dirty="0"/>
              <a:t>ποιοτικά  σεμινάρια , σχεδίασε για σας το εκπαιδευτικό εργαστήριο</a:t>
            </a:r>
            <a:endParaRPr lang="en-US" sz="1400" dirty="0"/>
          </a:p>
          <a:p>
            <a:r>
              <a:rPr lang="en-US" sz="2000" b="1" dirty="0">
                <a:solidFill>
                  <a:srgbClr val="92D050"/>
                </a:solidFill>
              </a:rPr>
              <a:t>Wellbeing </a:t>
            </a:r>
            <a:r>
              <a:rPr lang="el-GR" sz="2000" b="1" dirty="0">
                <a:solidFill>
                  <a:srgbClr val="92D050"/>
                </a:solidFill>
              </a:rPr>
              <a:t>- Ευεξία</a:t>
            </a:r>
            <a:br>
              <a:rPr lang="en-US" sz="1400" b="1" dirty="0"/>
            </a:br>
            <a:r>
              <a:rPr lang="el-GR" sz="1400" b="1" dirty="0"/>
              <a:t>ΥΓΕΙΑ &amp; ΠΟΙΟΤΗΤΑ ΖΩΗΣ ΣΤΗΝ ΕΡΓΑΣΙΑ</a:t>
            </a:r>
            <a:r>
              <a:rPr lang="el-GR" sz="1400" b="1" dirty="0">
                <a:solidFill>
                  <a:srgbClr val="002060"/>
                </a:solidFill>
              </a:rPr>
              <a:t> </a:t>
            </a:r>
            <a:br>
              <a:rPr lang="el-GR" sz="1400" b="1" dirty="0">
                <a:solidFill>
                  <a:srgbClr val="002060"/>
                </a:solidFill>
              </a:rPr>
            </a:br>
            <a:r>
              <a:rPr lang="el-GR" sz="1200" dirty="0"/>
              <a:t>με σκοπό να υποστηρίξει τις εταιρίες και τους εργαζόμενους, μέσα από ασκήσεις και πρακτικές να  ξεκινήσουν το 2021 με περισσότερες δυνάμεις και να επανεκτιμήσουν αυτό που έχουν ως πιο πολύτιμο </a:t>
            </a:r>
            <a:r>
              <a:rPr lang="en-US" sz="1200" dirty="0"/>
              <a:t>: </a:t>
            </a:r>
            <a:br>
              <a:rPr lang="el-GR" sz="1200" dirty="0"/>
            </a:br>
            <a:r>
              <a:rPr lang="el-GR" sz="1200" b="1" dirty="0"/>
              <a:t>τον  Άνθρωπο, την Υγεία και Ευεξία καθώς και την Ποιότητα Ζωής του.</a:t>
            </a:r>
            <a:br>
              <a:rPr lang="el-GR" sz="1400" b="1" dirty="0"/>
            </a:br>
            <a:endParaRPr lang="es-ES" sz="1400" b="1" dirty="0"/>
          </a:p>
        </p:txBody>
      </p:sp>
      <p:sp>
        <p:nvSpPr>
          <p:cNvPr id="5" name="4 - Ορθογώνιο"/>
          <p:cNvSpPr/>
          <p:nvPr/>
        </p:nvSpPr>
        <p:spPr>
          <a:xfrm>
            <a:off x="6596034" y="5330153"/>
            <a:ext cx="3857620" cy="1200329"/>
          </a:xfrm>
          <a:prstGeom prst="rect">
            <a:avLst/>
          </a:prstGeom>
          <a:solidFill>
            <a:schemeClr val="bg1">
              <a:lumMod val="95000"/>
            </a:schemeClr>
          </a:solidFill>
        </p:spPr>
        <p:txBody>
          <a:bodyPr wrap="square">
            <a:spAutoFit/>
          </a:bodyPr>
          <a:lstStyle/>
          <a:p>
            <a:r>
              <a:rPr lang="el-GR" sz="1200" i="1" dirty="0">
                <a:solidFill>
                  <a:srgbClr val="002060"/>
                </a:solidFill>
              </a:rPr>
              <a:t>Το σεμινάριο προσαρμόζεται στην εταιρική κουλτούρα των εταιριών καθώς  και στους διαθέσιμους από αυτές χρόνους. </a:t>
            </a:r>
          </a:p>
          <a:p>
            <a:r>
              <a:rPr lang="el-GR" sz="1200" i="1" dirty="0">
                <a:solidFill>
                  <a:srgbClr val="002060"/>
                </a:solidFill>
              </a:rPr>
              <a:t>Ενδεικτικά προσφέρεται σε 4 τρίωρα από εξειδικευμένους εκπαιδευτές.  Μπορεί να αποτελέσει και μέρος ενός ευρύτερου σεμιναρίου (πχ </a:t>
            </a:r>
            <a:r>
              <a:rPr lang="en-US" sz="1200" i="1" dirty="0">
                <a:solidFill>
                  <a:srgbClr val="002060"/>
                </a:solidFill>
              </a:rPr>
              <a:t>team building </a:t>
            </a:r>
            <a:r>
              <a:rPr lang="el-GR" sz="1200" i="1" dirty="0">
                <a:solidFill>
                  <a:srgbClr val="002060"/>
                </a:solidFill>
              </a:rPr>
              <a:t>κλπ).</a:t>
            </a:r>
            <a:endParaRPr lang="es-ES" sz="1200" b="1" i="1" dirty="0">
              <a:solidFill>
                <a:srgbClr val="002060"/>
              </a:solidFill>
            </a:endParaRPr>
          </a:p>
        </p:txBody>
      </p:sp>
      <p:sp>
        <p:nvSpPr>
          <p:cNvPr id="7" name="6 - Ορθογώνιο"/>
          <p:cNvSpPr/>
          <p:nvPr/>
        </p:nvSpPr>
        <p:spPr>
          <a:xfrm>
            <a:off x="7524760" y="928670"/>
            <a:ext cx="1928826" cy="1928826"/>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 Ορθογώνιο"/>
          <p:cNvSpPr/>
          <p:nvPr/>
        </p:nvSpPr>
        <p:spPr>
          <a:xfrm>
            <a:off x="1738282" y="214290"/>
            <a:ext cx="8715436" cy="6429420"/>
          </a:xfrm>
          <a:prstGeom prst="rect">
            <a:avLst/>
          </a:prstGeom>
          <a:noFill/>
          <a:ln w="177800">
            <a:solidFill>
              <a:srgbClr val="A7F95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 Ορθογώνιο"/>
          <p:cNvSpPr/>
          <p:nvPr/>
        </p:nvSpPr>
        <p:spPr>
          <a:xfrm>
            <a:off x="7667636" y="857232"/>
            <a:ext cx="1571636" cy="2071702"/>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7 - Ορθογώνιο"/>
          <p:cNvSpPr/>
          <p:nvPr/>
        </p:nvSpPr>
        <p:spPr>
          <a:xfrm>
            <a:off x="8739206" y="2214555"/>
            <a:ext cx="1500230" cy="507831"/>
          </a:xfrm>
          <a:prstGeom prst="rect">
            <a:avLst/>
          </a:prstGeom>
        </p:spPr>
        <p:txBody>
          <a:bodyPr wrap="square">
            <a:spAutoFit/>
          </a:bodyPr>
          <a:lstStyle/>
          <a:p>
            <a:r>
              <a:rPr lang="el-GR" sz="900" dirty="0"/>
              <a:t>      Κεφαλή Υγείας. </a:t>
            </a:r>
            <a:br>
              <a:rPr lang="el-GR" sz="900" dirty="0"/>
            </a:br>
            <a:r>
              <a:rPr lang="el-GR" sz="900" dirty="0"/>
              <a:t>   Εθνικό Αρχαιολογικό Μουσείο Αθηνών.</a:t>
            </a:r>
            <a:endParaRPr lang="es-ES" sz="900" b="1" dirty="0"/>
          </a:p>
        </p:txBody>
      </p:sp>
      <p:sp>
        <p:nvSpPr>
          <p:cNvPr id="11" name="10 - Ορθογώνιο"/>
          <p:cNvSpPr/>
          <p:nvPr/>
        </p:nvSpPr>
        <p:spPr>
          <a:xfrm>
            <a:off x="1952596" y="1142984"/>
            <a:ext cx="5643602" cy="923330"/>
          </a:xfrm>
          <a:prstGeom prst="rect">
            <a:avLst/>
          </a:prstGeom>
        </p:spPr>
        <p:txBody>
          <a:bodyPr wrap="square">
            <a:spAutoFit/>
          </a:bodyPr>
          <a:lstStyle/>
          <a:p>
            <a:r>
              <a:rPr lang="el-GR" b="1" dirty="0">
                <a:solidFill>
                  <a:srgbClr val="002060"/>
                </a:solidFill>
              </a:rPr>
              <a:t>Ένα εκπαιδευτικό εργαστήριο με πρακτικά θέματα για την ευαισθητοποίησή μας σε θέματα Υγείας-Ευεξίας και Ποιότητας Ζωής.</a:t>
            </a:r>
            <a:endParaRPr lang="es-ES" b="1" dirty="0">
              <a:solidFill>
                <a:srgbClr val="002060"/>
              </a:solidFill>
            </a:endParaRPr>
          </a:p>
        </p:txBody>
      </p:sp>
      <p:sp>
        <p:nvSpPr>
          <p:cNvPr id="12" name="11 - Ορθογώνιο"/>
          <p:cNvSpPr/>
          <p:nvPr/>
        </p:nvSpPr>
        <p:spPr>
          <a:xfrm>
            <a:off x="1881158" y="357166"/>
            <a:ext cx="4143404" cy="553998"/>
          </a:xfrm>
          <a:prstGeom prst="rect">
            <a:avLst/>
          </a:prstGeom>
          <a:ln>
            <a:noFill/>
          </a:ln>
        </p:spPr>
        <p:txBody>
          <a:bodyPr wrap="square">
            <a:spAutoFit/>
          </a:bodyPr>
          <a:lstStyle/>
          <a:p>
            <a:r>
              <a:rPr lang="en-US" sz="3000" b="1" dirty="0">
                <a:solidFill>
                  <a:srgbClr val="92D050"/>
                </a:solidFill>
              </a:rPr>
              <a:t>Wellbeing</a:t>
            </a:r>
            <a:r>
              <a:rPr lang="el-GR" sz="3000" b="1" dirty="0">
                <a:solidFill>
                  <a:srgbClr val="92D050"/>
                </a:solidFill>
              </a:rPr>
              <a:t> - Ευεξία</a:t>
            </a:r>
            <a:r>
              <a:rPr lang="en-US" sz="3000" b="1" dirty="0">
                <a:solidFill>
                  <a:srgbClr val="92D050"/>
                </a:solidFill>
              </a:rPr>
              <a:t> </a:t>
            </a:r>
            <a:endParaRPr lang="es-ES" sz="3000" b="1" dirty="0">
              <a:solidFill>
                <a:srgbClr val="92D050"/>
              </a:solidFill>
            </a:endParaRPr>
          </a:p>
        </p:txBody>
      </p:sp>
      <p:sp>
        <p:nvSpPr>
          <p:cNvPr id="13" name="12 - Ορθογώνιο"/>
          <p:cNvSpPr/>
          <p:nvPr/>
        </p:nvSpPr>
        <p:spPr>
          <a:xfrm>
            <a:off x="1940909" y="761857"/>
            <a:ext cx="3512149" cy="307777"/>
          </a:xfrm>
          <a:prstGeom prst="rect">
            <a:avLst/>
          </a:prstGeom>
          <a:ln>
            <a:noFill/>
          </a:ln>
        </p:spPr>
        <p:txBody>
          <a:bodyPr wrap="square">
            <a:spAutoFit/>
          </a:bodyPr>
          <a:lstStyle/>
          <a:p>
            <a:r>
              <a:rPr lang="el-GR" sz="1400" b="1" dirty="0">
                <a:solidFill>
                  <a:srgbClr val="002060"/>
                </a:solidFill>
              </a:rPr>
              <a:t>ΥΓΕΙΑ &amp; ΠΟΙΟΤΗΤΑ ΖΩΗΣ ΣΤΗΝ ΕΡΓΑΣΙΑ</a:t>
            </a:r>
            <a:endParaRPr lang="es-ES" sz="1400" dirty="0">
              <a:solidFill>
                <a:srgbClr val="002060"/>
              </a:solidFill>
            </a:endParaRPr>
          </a:p>
        </p:txBody>
      </p:sp>
      <p:pic>
        <p:nvPicPr>
          <p:cNvPr id="14" name="Graphic 5">
            <a:extLst>
              <a:ext uri="{FF2B5EF4-FFF2-40B4-BE49-F238E27FC236}">
                <a16:creationId xmlns:a16="http://schemas.microsoft.com/office/drawing/2014/main" id="{55D6A97E-CAC4-4904-994D-BCB1B3F10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8109" y="260398"/>
            <a:ext cx="831634" cy="4309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phic 83">
            <a:extLst>
              <a:ext uri="{FF2B5EF4-FFF2-40B4-BE49-F238E27FC236}">
                <a16:creationId xmlns:a16="http://schemas.microsoft.com/office/drawing/2014/main" id="{C0D8E9BD-46B9-46E8-B6FE-CB3A840D1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03039">
            <a:off x="182175" y="-64177"/>
            <a:ext cx="4133213" cy="3318608"/>
          </a:xfrm>
          <a:prstGeom prst="rect">
            <a:avLst/>
          </a:prstGeom>
        </p:spPr>
      </p:pic>
      <p:sp>
        <p:nvSpPr>
          <p:cNvPr id="47" name="46 - Ορθογώνιο"/>
          <p:cNvSpPr/>
          <p:nvPr/>
        </p:nvSpPr>
        <p:spPr>
          <a:xfrm>
            <a:off x="1781528" y="4265056"/>
            <a:ext cx="2484767" cy="18624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 Ορθογώνιο"/>
          <p:cNvSpPr/>
          <p:nvPr/>
        </p:nvSpPr>
        <p:spPr>
          <a:xfrm>
            <a:off x="4388171" y="204317"/>
            <a:ext cx="3214710" cy="1230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 Εξάγωνο"/>
          <p:cNvSpPr>
            <a:spLocks noChangeAspect="1"/>
          </p:cNvSpPr>
          <p:nvPr/>
        </p:nvSpPr>
        <p:spPr>
          <a:xfrm>
            <a:off x="3990961" y="1842819"/>
            <a:ext cx="3674880" cy="3168000"/>
          </a:xfrm>
          <a:prstGeom prst="hexagon">
            <a:avLst/>
          </a:prstGeom>
          <a:solidFill>
            <a:schemeClr val="accent5">
              <a:lumMod val="75000"/>
            </a:schemeClr>
          </a:solidFill>
          <a:ln w="38100">
            <a:solidFill>
              <a:srgbClr val="65D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2">
                  <a:lumMod val="60000"/>
                  <a:lumOff val="40000"/>
                </a:schemeClr>
              </a:solidFill>
            </a:endParaRPr>
          </a:p>
        </p:txBody>
      </p:sp>
      <p:sp>
        <p:nvSpPr>
          <p:cNvPr id="14" name="13 - TextBox"/>
          <p:cNvSpPr txBox="1"/>
          <p:nvPr/>
        </p:nvSpPr>
        <p:spPr>
          <a:xfrm>
            <a:off x="4381489" y="2416429"/>
            <a:ext cx="723275" cy="707886"/>
          </a:xfrm>
          <a:prstGeom prst="rect">
            <a:avLst/>
          </a:prstGeom>
          <a:noFill/>
        </p:spPr>
        <p:txBody>
          <a:bodyPr wrap="none" rtlCol="0">
            <a:spAutoFit/>
          </a:bodyPr>
          <a:lstStyle/>
          <a:p>
            <a:r>
              <a:rPr lang="el-GR" sz="4000" dirty="0">
                <a:solidFill>
                  <a:schemeClr val="bg1"/>
                </a:solidFill>
              </a:rPr>
              <a:t>Ζ</a:t>
            </a:r>
            <a:r>
              <a:rPr lang="el-GR" dirty="0">
                <a:solidFill>
                  <a:schemeClr val="bg1"/>
                </a:solidFill>
              </a:rPr>
              <a:t>ΩΗ</a:t>
            </a:r>
            <a:endParaRPr lang="es-ES" dirty="0">
              <a:solidFill>
                <a:schemeClr val="bg1"/>
              </a:solidFill>
            </a:endParaRPr>
          </a:p>
        </p:txBody>
      </p:sp>
      <p:sp>
        <p:nvSpPr>
          <p:cNvPr id="20" name="19 - TextBox"/>
          <p:cNvSpPr txBox="1"/>
          <p:nvPr/>
        </p:nvSpPr>
        <p:spPr>
          <a:xfrm>
            <a:off x="6262627" y="2452242"/>
            <a:ext cx="1215397" cy="707886"/>
          </a:xfrm>
          <a:prstGeom prst="rect">
            <a:avLst/>
          </a:prstGeom>
          <a:noFill/>
        </p:spPr>
        <p:txBody>
          <a:bodyPr wrap="none" rtlCol="0">
            <a:spAutoFit/>
          </a:bodyPr>
          <a:lstStyle/>
          <a:p>
            <a:r>
              <a:rPr lang="es-ES" sz="4000" dirty="0">
                <a:solidFill>
                  <a:schemeClr val="bg1"/>
                </a:solidFill>
              </a:rPr>
              <a:t>B</a:t>
            </a:r>
            <a:r>
              <a:rPr lang="el-GR" dirty="0">
                <a:solidFill>
                  <a:schemeClr val="bg1"/>
                </a:solidFill>
              </a:rPr>
              <a:t>ΟΗΘΕΙΑ</a:t>
            </a:r>
            <a:endParaRPr lang="es-ES" dirty="0">
              <a:solidFill>
                <a:schemeClr val="bg1"/>
              </a:solidFill>
            </a:endParaRPr>
          </a:p>
        </p:txBody>
      </p:sp>
      <p:sp>
        <p:nvSpPr>
          <p:cNvPr id="21" name="20 - TextBox"/>
          <p:cNvSpPr txBox="1"/>
          <p:nvPr/>
        </p:nvSpPr>
        <p:spPr>
          <a:xfrm>
            <a:off x="6322378" y="3347862"/>
            <a:ext cx="1176925" cy="1015663"/>
          </a:xfrm>
          <a:prstGeom prst="rect">
            <a:avLst/>
          </a:prstGeom>
          <a:noFill/>
        </p:spPr>
        <p:txBody>
          <a:bodyPr wrap="none" rtlCol="0">
            <a:spAutoFit/>
          </a:bodyPr>
          <a:lstStyle/>
          <a:p>
            <a:r>
              <a:rPr lang="el-GR" sz="4000" dirty="0">
                <a:solidFill>
                  <a:schemeClr val="bg1"/>
                </a:solidFill>
              </a:rPr>
              <a:t> Γ</a:t>
            </a:r>
            <a:r>
              <a:rPr lang="el-GR" dirty="0">
                <a:solidFill>
                  <a:schemeClr val="bg1"/>
                </a:solidFill>
              </a:rPr>
              <a:t>ΝΩΣΗ </a:t>
            </a:r>
            <a:r>
              <a:rPr lang="el-GR" sz="2000" dirty="0">
                <a:solidFill>
                  <a:schemeClr val="bg1"/>
                </a:solidFill>
              </a:rPr>
              <a:t> </a:t>
            </a:r>
            <a:br>
              <a:rPr lang="el-GR" sz="2000" dirty="0">
                <a:solidFill>
                  <a:schemeClr val="bg1"/>
                </a:solidFill>
              </a:rPr>
            </a:br>
            <a:r>
              <a:rPr lang="el-GR" sz="2000" dirty="0">
                <a:solidFill>
                  <a:schemeClr val="bg1"/>
                </a:solidFill>
              </a:rPr>
              <a:t>ΕΑΥΤΟΥ</a:t>
            </a:r>
            <a:endParaRPr lang="es-ES" sz="2000" dirty="0">
              <a:solidFill>
                <a:schemeClr val="bg1"/>
              </a:solidFill>
            </a:endParaRPr>
          </a:p>
        </p:txBody>
      </p:sp>
      <p:sp>
        <p:nvSpPr>
          <p:cNvPr id="22" name="21 - TextBox"/>
          <p:cNvSpPr txBox="1"/>
          <p:nvPr/>
        </p:nvSpPr>
        <p:spPr>
          <a:xfrm>
            <a:off x="5146310" y="4130941"/>
            <a:ext cx="1349216" cy="707886"/>
          </a:xfrm>
          <a:prstGeom prst="rect">
            <a:avLst/>
          </a:prstGeom>
          <a:noFill/>
        </p:spPr>
        <p:txBody>
          <a:bodyPr wrap="none" rtlCol="0">
            <a:spAutoFit/>
          </a:bodyPr>
          <a:lstStyle/>
          <a:p>
            <a:r>
              <a:rPr lang="el-GR" sz="4000" dirty="0">
                <a:solidFill>
                  <a:schemeClr val="bg1"/>
                </a:solidFill>
              </a:rPr>
              <a:t>Δ</a:t>
            </a:r>
            <a:r>
              <a:rPr lang="el-GR" dirty="0">
                <a:solidFill>
                  <a:schemeClr val="bg1"/>
                </a:solidFill>
              </a:rPr>
              <a:t>ΙΑΤΡΟΦΗ</a:t>
            </a:r>
            <a:endParaRPr lang="es-ES" dirty="0">
              <a:solidFill>
                <a:schemeClr val="bg1"/>
              </a:solidFill>
            </a:endParaRPr>
          </a:p>
        </p:txBody>
      </p:sp>
      <p:sp>
        <p:nvSpPr>
          <p:cNvPr id="23" name="22 - TextBox"/>
          <p:cNvSpPr txBox="1"/>
          <p:nvPr/>
        </p:nvSpPr>
        <p:spPr>
          <a:xfrm>
            <a:off x="4275555" y="3501032"/>
            <a:ext cx="963725" cy="707886"/>
          </a:xfrm>
          <a:prstGeom prst="rect">
            <a:avLst/>
          </a:prstGeom>
          <a:noFill/>
        </p:spPr>
        <p:txBody>
          <a:bodyPr wrap="none" rtlCol="0">
            <a:spAutoFit/>
          </a:bodyPr>
          <a:lstStyle/>
          <a:p>
            <a:r>
              <a:rPr lang="el-GR" sz="4000" dirty="0">
                <a:solidFill>
                  <a:schemeClr val="bg1"/>
                </a:solidFill>
              </a:rPr>
              <a:t>Ε</a:t>
            </a:r>
            <a:r>
              <a:rPr lang="el-GR" dirty="0">
                <a:solidFill>
                  <a:schemeClr val="bg1"/>
                </a:solidFill>
              </a:rPr>
              <a:t>ΥΕΞΙΑ</a:t>
            </a:r>
            <a:endParaRPr lang="es-ES" dirty="0">
              <a:solidFill>
                <a:schemeClr val="bg1"/>
              </a:solidFill>
            </a:endParaRPr>
          </a:p>
        </p:txBody>
      </p:sp>
      <p:sp>
        <p:nvSpPr>
          <p:cNvPr id="29" name="28 - Εξάγωνο"/>
          <p:cNvSpPr>
            <a:spLocks noChangeAspect="1"/>
          </p:cNvSpPr>
          <p:nvPr/>
        </p:nvSpPr>
        <p:spPr>
          <a:xfrm>
            <a:off x="5026192" y="2719320"/>
            <a:ext cx="1545120" cy="1332000"/>
          </a:xfrm>
          <a:prstGeom prst="hexagon">
            <a:avLst/>
          </a:prstGeom>
          <a:solidFill>
            <a:srgbClr val="002060"/>
          </a:solidFill>
          <a:ln>
            <a:solidFill>
              <a:srgbClr val="65D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7" name="76 - Ευθεία γραμμή σύνδεσης"/>
          <p:cNvCxnSpPr>
            <a:stCxn id="15" idx="4"/>
          </p:cNvCxnSpPr>
          <p:nvPr/>
        </p:nvCxnSpPr>
        <p:spPr>
          <a:xfrm rot="16200000" flipH="1">
            <a:off x="4636995" y="1988786"/>
            <a:ext cx="928695" cy="63676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78 - Ευθεία γραμμή σύνδεσης"/>
          <p:cNvCxnSpPr/>
          <p:nvPr/>
        </p:nvCxnSpPr>
        <p:spPr>
          <a:xfrm rot="16200000" flipH="1">
            <a:off x="6072639" y="4192255"/>
            <a:ext cx="928695" cy="6367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79 - Ευθεία γραμμή σύνδεσης"/>
          <p:cNvCxnSpPr>
            <a:stCxn id="15" idx="3"/>
          </p:cNvCxnSpPr>
          <p:nvPr/>
        </p:nvCxnSpPr>
        <p:spPr>
          <a:xfrm rot="10800000" flipH="1">
            <a:off x="3990961" y="3414455"/>
            <a:ext cx="1071570" cy="12364"/>
          </a:xfrm>
          <a:prstGeom prst="line">
            <a:avLst/>
          </a:prstGeom>
          <a:ln w="38100">
            <a:solidFill>
              <a:srgbClr val="A430A0"/>
            </a:solidFill>
          </a:ln>
        </p:spPr>
        <p:style>
          <a:lnRef idx="1">
            <a:schemeClr val="accent1"/>
          </a:lnRef>
          <a:fillRef idx="0">
            <a:schemeClr val="accent1"/>
          </a:fillRef>
          <a:effectRef idx="0">
            <a:schemeClr val="accent1"/>
          </a:effectRef>
          <a:fontRef idx="minor">
            <a:schemeClr val="tx1"/>
          </a:fontRef>
        </p:style>
      </p:cxnSp>
      <p:cxnSp>
        <p:nvCxnSpPr>
          <p:cNvPr id="83" name="82 - Ευθεία γραμμή σύνδεσης"/>
          <p:cNvCxnSpPr>
            <a:endCxn id="15" idx="0"/>
          </p:cNvCxnSpPr>
          <p:nvPr/>
        </p:nvCxnSpPr>
        <p:spPr>
          <a:xfrm>
            <a:off x="6562729" y="3414455"/>
            <a:ext cx="1103112" cy="1236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85 - Ευθεία γραμμή σύνδεσης"/>
          <p:cNvCxnSpPr/>
          <p:nvPr/>
        </p:nvCxnSpPr>
        <p:spPr>
          <a:xfrm rot="5400000">
            <a:off x="4593805" y="4188096"/>
            <a:ext cx="953421" cy="625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91 - Ευθεία γραμμή σύνδεσης"/>
          <p:cNvCxnSpPr/>
          <p:nvPr/>
        </p:nvCxnSpPr>
        <p:spPr>
          <a:xfrm rot="5400000">
            <a:off x="6062044" y="1988272"/>
            <a:ext cx="928696" cy="571507"/>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1" name="80 - TextBox"/>
          <p:cNvSpPr txBox="1"/>
          <p:nvPr/>
        </p:nvSpPr>
        <p:spPr>
          <a:xfrm>
            <a:off x="5333745" y="3238436"/>
            <a:ext cx="887935" cy="400110"/>
          </a:xfrm>
          <a:prstGeom prst="rect">
            <a:avLst/>
          </a:prstGeom>
          <a:noFill/>
        </p:spPr>
        <p:txBody>
          <a:bodyPr wrap="none" rtlCol="0">
            <a:spAutoFit/>
          </a:bodyPr>
          <a:lstStyle/>
          <a:p>
            <a:r>
              <a:rPr lang="el-GR" sz="2000" b="1" dirty="0">
                <a:solidFill>
                  <a:schemeClr val="bg1"/>
                </a:solidFill>
              </a:rPr>
              <a:t>Ευεξία</a:t>
            </a:r>
            <a:endParaRPr lang="es-ES" sz="2000" b="1" dirty="0">
              <a:solidFill>
                <a:schemeClr val="bg1"/>
              </a:solidFill>
            </a:endParaRPr>
          </a:p>
        </p:txBody>
      </p:sp>
      <p:sp>
        <p:nvSpPr>
          <p:cNvPr id="82" name="81 - TextBox"/>
          <p:cNvSpPr txBox="1"/>
          <p:nvPr/>
        </p:nvSpPr>
        <p:spPr>
          <a:xfrm>
            <a:off x="5317626" y="2710499"/>
            <a:ext cx="970843" cy="584775"/>
          </a:xfrm>
          <a:prstGeom prst="rect">
            <a:avLst/>
          </a:prstGeom>
          <a:noFill/>
        </p:spPr>
        <p:txBody>
          <a:bodyPr wrap="none" rtlCol="0">
            <a:spAutoFit/>
          </a:bodyPr>
          <a:lstStyle/>
          <a:p>
            <a:r>
              <a:rPr lang="el-GR" sz="1600" dirty="0">
                <a:solidFill>
                  <a:schemeClr val="bg1"/>
                </a:solidFill>
              </a:rPr>
              <a:t>Ποιότητα</a:t>
            </a:r>
            <a:br>
              <a:rPr lang="el-GR" sz="1600" dirty="0">
                <a:solidFill>
                  <a:schemeClr val="bg1"/>
                </a:solidFill>
              </a:rPr>
            </a:br>
            <a:r>
              <a:rPr lang="el-GR" sz="1600" dirty="0">
                <a:solidFill>
                  <a:schemeClr val="bg1"/>
                </a:solidFill>
              </a:rPr>
              <a:t>   Ζωής</a:t>
            </a:r>
            <a:endParaRPr lang="es-ES" sz="1600" dirty="0">
              <a:solidFill>
                <a:schemeClr val="bg1"/>
              </a:solidFill>
            </a:endParaRPr>
          </a:p>
        </p:txBody>
      </p:sp>
      <p:sp>
        <p:nvSpPr>
          <p:cNvPr id="89" name="88 - TextBox"/>
          <p:cNvSpPr txBox="1"/>
          <p:nvPr/>
        </p:nvSpPr>
        <p:spPr>
          <a:xfrm>
            <a:off x="5212842" y="1851419"/>
            <a:ext cx="1101584" cy="707886"/>
          </a:xfrm>
          <a:prstGeom prst="rect">
            <a:avLst/>
          </a:prstGeom>
          <a:noFill/>
        </p:spPr>
        <p:txBody>
          <a:bodyPr wrap="none" rtlCol="0">
            <a:spAutoFit/>
          </a:bodyPr>
          <a:lstStyle/>
          <a:p>
            <a:r>
              <a:rPr lang="el-GR" sz="4000" dirty="0">
                <a:solidFill>
                  <a:schemeClr val="bg1"/>
                </a:solidFill>
              </a:rPr>
              <a:t>Α</a:t>
            </a:r>
            <a:r>
              <a:rPr lang="el-GR" dirty="0">
                <a:solidFill>
                  <a:schemeClr val="bg1"/>
                </a:solidFill>
              </a:rPr>
              <a:t>ΣΚΗΣΗ</a:t>
            </a:r>
            <a:endParaRPr lang="es-ES" dirty="0">
              <a:solidFill>
                <a:schemeClr val="bg1"/>
              </a:solidFill>
            </a:endParaRPr>
          </a:p>
        </p:txBody>
      </p:sp>
      <p:sp>
        <p:nvSpPr>
          <p:cNvPr id="90" name="89 - TextBox"/>
          <p:cNvSpPr txBox="1"/>
          <p:nvPr/>
        </p:nvSpPr>
        <p:spPr>
          <a:xfrm>
            <a:off x="5441372" y="3667064"/>
            <a:ext cx="687111" cy="338554"/>
          </a:xfrm>
          <a:prstGeom prst="rect">
            <a:avLst/>
          </a:prstGeom>
          <a:noFill/>
        </p:spPr>
        <p:txBody>
          <a:bodyPr wrap="none" rtlCol="0">
            <a:spAutoFit/>
          </a:bodyPr>
          <a:lstStyle/>
          <a:p>
            <a:r>
              <a:rPr lang="el-GR" sz="1600" dirty="0">
                <a:solidFill>
                  <a:schemeClr val="bg1"/>
                </a:solidFill>
              </a:rPr>
              <a:t>Υγεία </a:t>
            </a:r>
            <a:endParaRPr lang="es-ES" sz="1600" dirty="0">
              <a:solidFill>
                <a:schemeClr val="bg1"/>
              </a:solidFill>
            </a:endParaRPr>
          </a:p>
        </p:txBody>
      </p:sp>
      <p:sp>
        <p:nvSpPr>
          <p:cNvPr id="34" name="33 - TextBox"/>
          <p:cNvSpPr txBox="1"/>
          <p:nvPr/>
        </p:nvSpPr>
        <p:spPr>
          <a:xfrm>
            <a:off x="4429783" y="189927"/>
            <a:ext cx="3071834" cy="1384995"/>
          </a:xfrm>
          <a:prstGeom prst="rect">
            <a:avLst/>
          </a:prstGeom>
          <a:noFill/>
        </p:spPr>
        <p:txBody>
          <a:bodyPr wrap="square" rtlCol="0">
            <a:spAutoFit/>
          </a:bodyPr>
          <a:lstStyle/>
          <a:p>
            <a:pPr marL="171450" indent="-171450">
              <a:buFont typeface="Arial" panose="020B0604020202020204" pitchFamily="34" charset="0"/>
              <a:buChar char="•"/>
            </a:pPr>
            <a:r>
              <a:rPr lang="el-GR" sz="1200" dirty="0"/>
              <a:t>Φυσική Άσκηση (Αεροβική, Αναερόβια, Ασκήσεις Ισχύος) </a:t>
            </a:r>
          </a:p>
          <a:p>
            <a:pPr marL="171450" indent="-171450">
              <a:buFont typeface="Arial" panose="020B0604020202020204" pitchFamily="34" charset="0"/>
              <a:buChar char="•"/>
            </a:pPr>
            <a:r>
              <a:rPr lang="el-GR" sz="1200" dirty="0"/>
              <a:t>Στάση Σώματος, Ασκήσεις Αναπνοής. Πρόληψη, Απλοί Αριθμοδείκτες (ΒΜΙ, </a:t>
            </a:r>
            <a:r>
              <a:rPr lang="es-ES" sz="1200" dirty="0"/>
              <a:t>BF%, Cooper, BP, WC, % </a:t>
            </a:r>
            <a:r>
              <a:rPr lang="el-GR" sz="1200" dirty="0" err="1"/>
              <a:t>σάκχ</a:t>
            </a:r>
            <a:r>
              <a:rPr lang="el-GR" sz="1200" dirty="0"/>
              <a:t>)</a:t>
            </a:r>
            <a:endParaRPr lang="es-ES" sz="1200" dirty="0"/>
          </a:p>
          <a:p>
            <a:pPr marL="171450" indent="-171450">
              <a:buFont typeface="Arial" panose="020B0604020202020204" pitchFamily="34" charset="0"/>
              <a:buChar char="•"/>
            </a:pPr>
            <a:r>
              <a:rPr lang="el-GR" sz="1200" dirty="0"/>
              <a:t>  Μεταβολισμός, Ενυδάτωση.</a:t>
            </a:r>
            <a:endParaRPr lang="en-US" sz="1200" dirty="0"/>
          </a:p>
          <a:p>
            <a:pPr marL="171450" indent="-171450">
              <a:buFont typeface="Arial" panose="020B0604020202020204" pitchFamily="34" charset="0"/>
              <a:buChar char="•"/>
            </a:pPr>
            <a:endParaRPr lang="es-ES" sz="1200" dirty="0"/>
          </a:p>
        </p:txBody>
      </p:sp>
      <p:sp>
        <p:nvSpPr>
          <p:cNvPr id="35" name="34 - Ορθογώνιο"/>
          <p:cNvSpPr/>
          <p:nvPr/>
        </p:nvSpPr>
        <p:spPr>
          <a:xfrm>
            <a:off x="7570225" y="1612482"/>
            <a:ext cx="2738684" cy="1569660"/>
          </a:xfrm>
          <a:prstGeom prst="rect">
            <a:avLst/>
          </a:prstGeom>
          <a:solidFill>
            <a:schemeClr val="accent1">
              <a:lumMod val="20000"/>
              <a:lumOff val="80000"/>
            </a:schemeClr>
          </a:solidFill>
        </p:spPr>
        <p:txBody>
          <a:bodyPr wrap="square">
            <a:spAutoFit/>
          </a:bodyPr>
          <a:lstStyle/>
          <a:p>
            <a:pPr marL="171450" indent="-171450">
              <a:buFont typeface="Arial" panose="020B0604020202020204" pitchFamily="34" charset="0"/>
              <a:buChar char="•"/>
            </a:pPr>
            <a:r>
              <a:rPr lang="el-GR" sz="1200" dirty="0"/>
              <a:t>Ομαδικότητα και </a:t>
            </a:r>
            <a:r>
              <a:rPr lang="en-US" sz="1200" dirty="0"/>
              <a:t> </a:t>
            </a:r>
            <a:r>
              <a:rPr lang="el-GR" sz="1200" dirty="0"/>
              <a:t>Καλή συνεργασία</a:t>
            </a:r>
            <a:endParaRPr lang="en-US" sz="1200" dirty="0"/>
          </a:p>
          <a:p>
            <a:pPr marL="171450" indent="-171450">
              <a:buFont typeface="Arial" panose="020B0604020202020204" pitchFamily="34" charset="0"/>
              <a:buChar char="•"/>
            </a:pPr>
            <a:r>
              <a:rPr lang="el-GR" sz="1200" dirty="0"/>
              <a:t>Υπερηφάνεια και Ταπεινότητα</a:t>
            </a:r>
            <a:endParaRPr lang="en-US" sz="1200" dirty="0"/>
          </a:p>
          <a:p>
            <a:pPr marL="171450" indent="-171450">
              <a:buFont typeface="Arial" panose="020B0604020202020204" pitchFamily="34" charset="0"/>
              <a:buChar char="•"/>
            </a:pPr>
            <a:r>
              <a:rPr lang="el-GR" sz="1200" dirty="0"/>
              <a:t>Αυτοπεποίθηση</a:t>
            </a:r>
          </a:p>
          <a:p>
            <a:pPr marL="171450" indent="-171450">
              <a:buFont typeface="Arial" panose="020B0604020202020204" pitchFamily="34" charset="0"/>
              <a:buChar char="•"/>
            </a:pPr>
            <a:r>
              <a:rPr lang="el-GR" sz="1200" dirty="0"/>
              <a:t>Ευγνωμοσύνη</a:t>
            </a:r>
          </a:p>
          <a:p>
            <a:pPr marL="171450" indent="-171450">
              <a:buFont typeface="Arial" panose="020B0604020202020204" pitchFamily="34" charset="0"/>
              <a:buChar char="•"/>
            </a:pPr>
            <a:r>
              <a:rPr lang="el-GR" sz="1200" dirty="0"/>
              <a:t>Αποδοχή από τους άλλους</a:t>
            </a:r>
          </a:p>
          <a:p>
            <a:pPr marL="171450" indent="-171450">
              <a:buFont typeface="Arial" panose="020B0604020202020204" pitchFamily="34" charset="0"/>
              <a:buChar char="•"/>
            </a:pPr>
            <a:r>
              <a:rPr lang="el-GR" sz="1200" dirty="0"/>
              <a:t>Κοινωνικότητα και φίλοι</a:t>
            </a:r>
          </a:p>
          <a:p>
            <a:pPr marL="171450" indent="-171450">
              <a:buFont typeface="Arial" panose="020B0604020202020204" pitchFamily="34" charset="0"/>
              <a:buChar char="•"/>
            </a:pPr>
            <a:r>
              <a:rPr lang="el-GR" sz="1200" dirty="0"/>
              <a:t>Ψυχαγωγία και </a:t>
            </a:r>
            <a:r>
              <a:rPr lang="en-US" sz="1200" dirty="0"/>
              <a:t> Hobbies</a:t>
            </a:r>
            <a:endParaRPr lang="el-GR" sz="1200" dirty="0"/>
          </a:p>
          <a:p>
            <a:pPr marL="171450" indent="-171450">
              <a:buFont typeface="Arial" panose="020B0604020202020204" pitchFamily="34" charset="0"/>
              <a:buChar char="•"/>
            </a:pPr>
            <a:r>
              <a:rPr lang="el-GR" sz="1200" dirty="0"/>
              <a:t>Η διαχείριση  του εγωισμού</a:t>
            </a:r>
            <a:endParaRPr lang="en-US" sz="1200" dirty="0"/>
          </a:p>
        </p:txBody>
      </p:sp>
      <p:sp>
        <p:nvSpPr>
          <p:cNvPr id="44" name="43 - Ορθογώνιο"/>
          <p:cNvSpPr/>
          <p:nvPr/>
        </p:nvSpPr>
        <p:spPr>
          <a:xfrm>
            <a:off x="7602881" y="3900904"/>
            <a:ext cx="2544682" cy="1671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 TextBox"/>
          <p:cNvSpPr txBox="1"/>
          <p:nvPr/>
        </p:nvSpPr>
        <p:spPr>
          <a:xfrm>
            <a:off x="7659973" y="3963741"/>
            <a:ext cx="2559188" cy="1615827"/>
          </a:xfrm>
          <a:prstGeom prst="rect">
            <a:avLst/>
          </a:prstGeom>
          <a:noFill/>
        </p:spPr>
        <p:txBody>
          <a:bodyPr wrap="square" rtlCol="0">
            <a:spAutoFit/>
          </a:bodyPr>
          <a:lstStyle/>
          <a:p>
            <a:r>
              <a:rPr lang="en-US" sz="1100" dirty="0"/>
              <a:t> </a:t>
            </a:r>
            <a:r>
              <a:rPr lang="el-GR" sz="1100" dirty="0"/>
              <a:t>Η ταυτότητα μου-Αυτογνωσία </a:t>
            </a:r>
            <a:br>
              <a:rPr lang="el-GR" sz="1100" dirty="0"/>
            </a:br>
            <a:r>
              <a:rPr lang="el-GR" sz="1100" dirty="0"/>
              <a:t>  Η εικόνα μου, Τα όριά μου άνεσης</a:t>
            </a:r>
          </a:p>
          <a:p>
            <a:pPr marL="171450" indent="-171450">
              <a:buFont typeface="Arial" panose="020B0604020202020204" pitchFamily="34" charset="0"/>
              <a:buChar char="•"/>
            </a:pPr>
            <a:r>
              <a:rPr lang="el-GR" sz="1100" dirty="0"/>
              <a:t>Πως χρησιμοποιώ τα θετικά μου στοιχεία .</a:t>
            </a:r>
          </a:p>
          <a:p>
            <a:pPr marL="171450" indent="-171450">
              <a:buFont typeface="Arial" panose="020B0604020202020204" pitchFamily="34" charset="0"/>
              <a:buChar char="•"/>
            </a:pPr>
            <a:r>
              <a:rPr lang="el-GR" sz="1100" dirty="0"/>
              <a:t>Η ενέργεια μας και οι δράσεις μας</a:t>
            </a:r>
          </a:p>
          <a:p>
            <a:pPr marL="171450" indent="-171450">
              <a:buFont typeface="Arial" panose="020B0604020202020204" pitchFamily="34" charset="0"/>
              <a:buChar char="•"/>
            </a:pPr>
            <a:r>
              <a:rPr lang="el-GR" sz="1100" dirty="0"/>
              <a:t>Πεποιθήσεις και μύθοι</a:t>
            </a:r>
          </a:p>
          <a:p>
            <a:pPr marL="171450" indent="-171450">
              <a:buFont typeface="Arial" panose="020B0604020202020204" pitchFamily="34" charset="0"/>
              <a:buChar char="•"/>
            </a:pPr>
            <a:r>
              <a:rPr lang="el-GR" sz="1100" dirty="0"/>
              <a:t>Ατομικές συνήθειες και εξαρτήσεις</a:t>
            </a:r>
          </a:p>
          <a:p>
            <a:pPr marL="171450" indent="-171450">
              <a:buFont typeface="Arial" panose="020B0604020202020204" pitchFamily="34" charset="0"/>
              <a:buChar char="•"/>
            </a:pPr>
            <a:r>
              <a:rPr lang="el-GR" sz="1100" dirty="0"/>
              <a:t>Διαχείριση χρόνου  </a:t>
            </a:r>
          </a:p>
          <a:p>
            <a:pPr marL="171450" indent="-171450">
              <a:buFont typeface="Arial" panose="020B0604020202020204" pitchFamily="34" charset="0"/>
              <a:buChar char="•"/>
            </a:pPr>
            <a:r>
              <a:rPr lang="el-GR" sz="1100" dirty="0"/>
              <a:t>Προσωπικές δεξιότητες κα ισορροπία</a:t>
            </a:r>
            <a:endParaRPr lang="es-ES" sz="1100" dirty="0"/>
          </a:p>
        </p:txBody>
      </p:sp>
      <p:sp>
        <p:nvSpPr>
          <p:cNvPr id="45" name="44 - TextBox"/>
          <p:cNvSpPr txBox="1"/>
          <p:nvPr/>
        </p:nvSpPr>
        <p:spPr>
          <a:xfrm>
            <a:off x="1777562" y="4269968"/>
            <a:ext cx="2538361" cy="2492990"/>
          </a:xfrm>
          <a:prstGeom prst="rect">
            <a:avLst/>
          </a:prstGeom>
          <a:noFill/>
        </p:spPr>
        <p:txBody>
          <a:bodyPr wrap="square" rtlCol="0">
            <a:spAutoFit/>
          </a:bodyPr>
          <a:lstStyle/>
          <a:p>
            <a:pPr marL="171450" indent="-171450">
              <a:buFont typeface="Arial" panose="020B0604020202020204" pitchFamily="34" charset="0"/>
              <a:buChar char="•"/>
            </a:pPr>
            <a:r>
              <a:rPr lang="el-GR" sz="1200" dirty="0"/>
              <a:t>Ανθεκτικότητα </a:t>
            </a:r>
          </a:p>
          <a:p>
            <a:pPr marL="171450" indent="-171450">
              <a:buFont typeface="Arial" panose="020B0604020202020204" pitchFamily="34" charset="0"/>
              <a:buChar char="•"/>
            </a:pPr>
            <a:r>
              <a:rPr lang="el-GR" sz="1200" dirty="0"/>
              <a:t>Συναισθηματική</a:t>
            </a:r>
            <a:r>
              <a:rPr lang="en-US" sz="1200" dirty="0"/>
              <a:t> </a:t>
            </a:r>
            <a:r>
              <a:rPr lang="el-GR" sz="1200" dirty="0"/>
              <a:t>ανθεκτικότητα</a:t>
            </a:r>
          </a:p>
          <a:p>
            <a:pPr marL="171450" indent="-171450">
              <a:buFont typeface="Arial" panose="020B0604020202020204" pitchFamily="34" charset="0"/>
              <a:buChar char="•"/>
            </a:pPr>
            <a:r>
              <a:rPr lang="el-GR" sz="1200" dirty="0"/>
              <a:t>Ανάπτυξη νοητικών δεξιοτήτων για το χώρο του </a:t>
            </a:r>
            <a:r>
              <a:rPr lang="en-US" sz="1200" dirty="0"/>
              <a:t>business</a:t>
            </a:r>
            <a:endParaRPr lang="el-GR" sz="1200" dirty="0"/>
          </a:p>
          <a:p>
            <a:pPr marL="171450" indent="-171450">
              <a:buFont typeface="Arial" panose="020B0604020202020204" pitchFamily="34" charset="0"/>
              <a:buChar char="•"/>
            </a:pPr>
            <a:r>
              <a:rPr lang="el-GR" sz="1200" dirty="0"/>
              <a:t>Πληρότητα συναισθημάτων</a:t>
            </a:r>
          </a:p>
          <a:p>
            <a:pPr marL="171450" indent="-171450">
              <a:buFont typeface="Arial" panose="020B0604020202020204" pitchFamily="34" charset="0"/>
              <a:buChar char="•"/>
            </a:pPr>
            <a:r>
              <a:rPr lang="el-GR" sz="1200" dirty="0"/>
              <a:t>Ύπνος και ζώνες </a:t>
            </a:r>
            <a:r>
              <a:rPr lang="el-GR" sz="1200" dirty="0" err="1"/>
              <a:t>αποσυμπίεσης</a:t>
            </a:r>
            <a:endParaRPr lang="el-GR" sz="1200" dirty="0"/>
          </a:p>
          <a:p>
            <a:pPr marL="171450" indent="-171450">
              <a:buFont typeface="Arial" panose="020B0604020202020204" pitchFamily="34" charset="0"/>
              <a:buChar char="•"/>
            </a:pPr>
            <a:r>
              <a:rPr lang="el-GR" sz="1200" dirty="0"/>
              <a:t>Ευζωία και ευημερία</a:t>
            </a:r>
          </a:p>
          <a:p>
            <a:pPr marL="171450" indent="-171450">
              <a:buFont typeface="Arial" panose="020B0604020202020204" pitchFamily="34" charset="0"/>
              <a:buChar char="•"/>
            </a:pPr>
            <a:r>
              <a:rPr lang="el-GR" sz="1200" dirty="0"/>
              <a:t>Επικοινωνία</a:t>
            </a:r>
          </a:p>
          <a:p>
            <a:pPr marL="171450" indent="-171450">
              <a:buFont typeface="Arial" panose="020B0604020202020204" pitchFamily="34" charset="0"/>
              <a:buChar char="•"/>
            </a:pPr>
            <a:r>
              <a:rPr lang="el-GR" sz="1200" dirty="0"/>
              <a:t>Πότε πάω σε ψυχολόγο; Αν πάω σημαίνει ότι έχω πρόβλημα;</a:t>
            </a:r>
          </a:p>
          <a:p>
            <a:pPr marL="171450" indent="-171450">
              <a:buFont typeface="Arial" panose="020B0604020202020204" pitchFamily="34" charset="0"/>
              <a:buChar char="•"/>
            </a:pPr>
            <a:endParaRPr lang="el-GR" sz="1200" dirty="0">
              <a:solidFill>
                <a:srgbClr val="FF0000"/>
              </a:solidFill>
            </a:endParaRPr>
          </a:p>
          <a:p>
            <a:pPr marL="171450" indent="-171450">
              <a:buFont typeface="Arial" panose="020B0604020202020204" pitchFamily="34" charset="0"/>
              <a:buChar char="•"/>
            </a:pPr>
            <a:endParaRPr lang="el-GR" sz="1200" dirty="0"/>
          </a:p>
          <a:p>
            <a:pPr marL="171450" indent="-171450">
              <a:buFont typeface="Arial" panose="020B0604020202020204" pitchFamily="34" charset="0"/>
              <a:buChar char="•"/>
            </a:pPr>
            <a:endParaRPr lang="el-GR" sz="1200" dirty="0"/>
          </a:p>
        </p:txBody>
      </p:sp>
      <p:sp>
        <p:nvSpPr>
          <p:cNvPr id="49" name="48 - Ορθογώνιο"/>
          <p:cNvSpPr/>
          <p:nvPr/>
        </p:nvSpPr>
        <p:spPr>
          <a:xfrm>
            <a:off x="1771338" y="2018047"/>
            <a:ext cx="1905231" cy="12633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49 - TextBox"/>
          <p:cNvSpPr txBox="1"/>
          <p:nvPr/>
        </p:nvSpPr>
        <p:spPr>
          <a:xfrm>
            <a:off x="1737685" y="1985542"/>
            <a:ext cx="2045803" cy="1569660"/>
          </a:xfrm>
          <a:prstGeom prst="rect">
            <a:avLst/>
          </a:prstGeom>
          <a:noFill/>
          <a:ln>
            <a:noFill/>
          </a:ln>
        </p:spPr>
        <p:txBody>
          <a:bodyPr wrap="square" rtlCol="0">
            <a:spAutoFit/>
          </a:bodyPr>
          <a:lstStyle/>
          <a:p>
            <a:pPr marL="171450" indent="-171450">
              <a:buFont typeface="Arial" panose="020B0604020202020204" pitchFamily="34" charset="0"/>
              <a:buChar char="•"/>
            </a:pPr>
            <a:r>
              <a:rPr lang="el-GR" sz="1200" dirty="0"/>
              <a:t>Προσωπικό όραμα- Στόχοι- </a:t>
            </a:r>
          </a:p>
          <a:p>
            <a:pPr marL="171450" indent="-171450">
              <a:buFont typeface="Arial" panose="020B0604020202020204" pitchFamily="34" charset="0"/>
              <a:buChar char="•"/>
            </a:pPr>
            <a:r>
              <a:rPr lang="el-GR" sz="1200" dirty="0"/>
              <a:t>Ποιότητα Ζωής για μένα  Στοχασμοί-</a:t>
            </a:r>
          </a:p>
          <a:p>
            <a:pPr marL="171450" indent="-171450">
              <a:buFont typeface="Arial" panose="020B0604020202020204" pitchFamily="34" charset="0"/>
              <a:buChar char="•"/>
            </a:pPr>
            <a:r>
              <a:rPr lang="el-GR" sz="1200" dirty="0"/>
              <a:t>Μέτρο  και αξιοπρέπεια</a:t>
            </a:r>
            <a:endParaRPr lang="en-US" sz="1200" dirty="0"/>
          </a:p>
          <a:p>
            <a:pPr marL="171450" indent="-171450">
              <a:buFont typeface="Arial" panose="020B0604020202020204" pitchFamily="34" charset="0"/>
              <a:buChar char="•"/>
            </a:pPr>
            <a:r>
              <a:rPr lang="en-US" sz="1200" dirty="0"/>
              <a:t>Growth mindset</a:t>
            </a:r>
            <a:endParaRPr lang="el-GR" sz="1200" dirty="0"/>
          </a:p>
          <a:p>
            <a:pPr marL="171450" indent="-171450">
              <a:buFont typeface="Arial" panose="020B0604020202020204" pitchFamily="34" charset="0"/>
              <a:buChar char="•"/>
            </a:pPr>
            <a:r>
              <a:rPr lang="el-GR" sz="1200" dirty="0"/>
              <a:t>Το μονοπάτι της ζωής μου</a:t>
            </a:r>
            <a:endParaRPr lang="en-US" sz="1200" dirty="0"/>
          </a:p>
          <a:p>
            <a:pPr marL="171450" indent="-171450">
              <a:buFont typeface="Arial" panose="020B0604020202020204" pitchFamily="34" charset="0"/>
              <a:buChar char="•"/>
            </a:pPr>
            <a:endParaRPr lang="el-GR" sz="1200" dirty="0"/>
          </a:p>
          <a:p>
            <a:endParaRPr lang="es-ES" sz="1200" dirty="0"/>
          </a:p>
        </p:txBody>
      </p:sp>
      <p:sp>
        <p:nvSpPr>
          <p:cNvPr id="60" name="59 - TextBox"/>
          <p:cNvSpPr txBox="1"/>
          <p:nvPr/>
        </p:nvSpPr>
        <p:spPr>
          <a:xfrm>
            <a:off x="1841426" y="6205915"/>
            <a:ext cx="2071702" cy="646331"/>
          </a:xfrm>
          <a:prstGeom prst="rect">
            <a:avLst/>
          </a:prstGeom>
          <a:noFill/>
          <a:ln>
            <a:solidFill>
              <a:schemeClr val="accent1">
                <a:lumMod val="20000"/>
                <a:lumOff val="80000"/>
              </a:schemeClr>
            </a:solidFill>
          </a:ln>
        </p:spPr>
        <p:txBody>
          <a:bodyPr wrap="square" rtlCol="0">
            <a:spAutoFit/>
          </a:bodyPr>
          <a:lstStyle/>
          <a:p>
            <a:r>
              <a:rPr lang="el-GR" sz="1200" dirty="0">
                <a:solidFill>
                  <a:schemeClr val="accent1"/>
                </a:solidFill>
              </a:rPr>
              <a:t>Συγκεντρώνομαι και συγκεντρώνω τις δυνάμεις μου</a:t>
            </a:r>
            <a:endParaRPr lang="es-ES" sz="1200" dirty="0">
              <a:solidFill>
                <a:schemeClr val="accent1"/>
              </a:solidFill>
            </a:endParaRPr>
          </a:p>
        </p:txBody>
      </p:sp>
      <p:sp>
        <p:nvSpPr>
          <p:cNvPr id="61" name="60 - TextBox"/>
          <p:cNvSpPr txBox="1"/>
          <p:nvPr/>
        </p:nvSpPr>
        <p:spPr>
          <a:xfrm>
            <a:off x="4379541" y="999692"/>
            <a:ext cx="3371817" cy="830997"/>
          </a:xfrm>
          <a:prstGeom prst="rect">
            <a:avLst/>
          </a:prstGeom>
          <a:noFill/>
          <a:ln>
            <a:solidFill>
              <a:schemeClr val="accent1">
                <a:lumMod val="20000"/>
                <a:lumOff val="80000"/>
              </a:schemeClr>
            </a:solidFill>
          </a:ln>
        </p:spPr>
        <p:txBody>
          <a:bodyPr wrap="square" rtlCol="0">
            <a:spAutoFit/>
          </a:bodyPr>
          <a:lstStyle/>
          <a:p>
            <a:endParaRPr lang="el-GR" sz="1200" dirty="0"/>
          </a:p>
          <a:p>
            <a:br>
              <a:rPr lang="el-GR" sz="1200" dirty="0"/>
            </a:br>
            <a:r>
              <a:rPr lang="el-GR" sz="1200" dirty="0"/>
              <a:t>     </a:t>
            </a:r>
            <a:r>
              <a:rPr lang="el-GR" sz="1200" dirty="0">
                <a:solidFill>
                  <a:schemeClr val="accent1"/>
                </a:solidFill>
              </a:rPr>
              <a:t>Συντηρώ  και ενδυναμώνω  σώμα  και </a:t>
            </a:r>
            <a:br>
              <a:rPr lang="el-GR" sz="1200" dirty="0">
                <a:solidFill>
                  <a:schemeClr val="accent1"/>
                </a:solidFill>
              </a:rPr>
            </a:br>
            <a:r>
              <a:rPr lang="el-GR" sz="1200" dirty="0">
                <a:solidFill>
                  <a:schemeClr val="accent1"/>
                </a:solidFill>
              </a:rPr>
              <a:t>     πνεύμα και τα επαναφέρω  στην ηρεμία τους.</a:t>
            </a:r>
            <a:endParaRPr lang="es-ES" sz="1200" dirty="0">
              <a:solidFill>
                <a:schemeClr val="accent1"/>
              </a:solidFill>
            </a:endParaRPr>
          </a:p>
        </p:txBody>
      </p:sp>
      <p:sp>
        <p:nvSpPr>
          <p:cNvPr id="62" name="61 - TextBox"/>
          <p:cNvSpPr txBox="1"/>
          <p:nvPr/>
        </p:nvSpPr>
        <p:spPr>
          <a:xfrm>
            <a:off x="7578339" y="3208954"/>
            <a:ext cx="2730570" cy="461665"/>
          </a:xfrm>
          <a:prstGeom prst="rect">
            <a:avLst/>
          </a:prstGeom>
          <a:noFill/>
          <a:ln>
            <a:solidFill>
              <a:schemeClr val="accent1">
                <a:lumMod val="20000"/>
                <a:lumOff val="80000"/>
              </a:schemeClr>
            </a:solidFill>
          </a:ln>
        </p:spPr>
        <p:txBody>
          <a:bodyPr wrap="square" rtlCol="0">
            <a:spAutoFit/>
          </a:bodyPr>
          <a:lstStyle/>
          <a:p>
            <a:r>
              <a:rPr lang="el-GR" sz="1200" dirty="0">
                <a:solidFill>
                  <a:schemeClr val="accent1"/>
                </a:solidFill>
              </a:rPr>
              <a:t>Βοηθώ και δέχομαι βοήθεια από άλλους και αποδέχομαι την διαφορετικότητα</a:t>
            </a:r>
            <a:r>
              <a:rPr lang="el-GR" sz="1200" dirty="0">
                <a:solidFill>
                  <a:schemeClr val="tx2">
                    <a:lumMod val="60000"/>
                    <a:lumOff val="40000"/>
                  </a:schemeClr>
                </a:solidFill>
              </a:rPr>
              <a:t>.</a:t>
            </a:r>
            <a:endParaRPr lang="es-ES" sz="1200" dirty="0">
              <a:solidFill>
                <a:schemeClr val="tx2">
                  <a:lumMod val="60000"/>
                  <a:lumOff val="40000"/>
                </a:schemeClr>
              </a:solidFill>
            </a:endParaRPr>
          </a:p>
        </p:txBody>
      </p:sp>
      <p:sp>
        <p:nvSpPr>
          <p:cNvPr id="63" name="62 - TextBox"/>
          <p:cNvSpPr txBox="1"/>
          <p:nvPr/>
        </p:nvSpPr>
        <p:spPr>
          <a:xfrm>
            <a:off x="7835941" y="5610797"/>
            <a:ext cx="2428892" cy="646331"/>
          </a:xfrm>
          <a:prstGeom prst="rect">
            <a:avLst/>
          </a:prstGeom>
          <a:noFill/>
          <a:ln>
            <a:solidFill>
              <a:schemeClr val="accent1">
                <a:lumMod val="20000"/>
                <a:lumOff val="80000"/>
              </a:schemeClr>
            </a:solidFill>
          </a:ln>
        </p:spPr>
        <p:txBody>
          <a:bodyPr wrap="square" rtlCol="0">
            <a:spAutoFit/>
          </a:bodyPr>
          <a:lstStyle/>
          <a:p>
            <a:r>
              <a:rPr lang="el-GR" sz="1200" dirty="0">
                <a:solidFill>
                  <a:schemeClr val="accent1"/>
                </a:solidFill>
              </a:rPr>
              <a:t>Εργάζομαι με τον εαυτό μου, αξιοποιώντας τις δυνατότητές του προστατεύοντας την υγεία  μου.</a:t>
            </a:r>
            <a:endParaRPr lang="es-ES" sz="1200" dirty="0">
              <a:solidFill>
                <a:schemeClr val="accent1"/>
              </a:solidFill>
            </a:endParaRPr>
          </a:p>
        </p:txBody>
      </p:sp>
      <p:sp>
        <p:nvSpPr>
          <p:cNvPr id="64" name="63 - TextBox"/>
          <p:cNvSpPr txBox="1"/>
          <p:nvPr/>
        </p:nvSpPr>
        <p:spPr>
          <a:xfrm>
            <a:off x="4457326" y="6382801"/>
            <a:ext cx="3202647" cy="461665"/>
          </a:xfrm>
          <a:prstGeom prst="rect">
            <a:avLst/>
          </a:prstGeom>
          <a:noFill/>
          <a:ln>
            <a:solidFill>
              <a:schemeClr val="accent1">
                <a:lumMod val="20000"/>
                <a:lumOff val="80000"/>
              </a:schemeClr>
            </a:solidFill>
          </a:ln>
        </p:spPr>
        <p:txBody>
          <a:bodyPr wrap="square" rtlCol="0">
            <a:spAutoFit/>
          </a:bodyPr>
          <a:lstStyle/>
          <a:p>
            <a:r>
              <a:rPr lang="el-GR" sz="1200" dirty="0">
                <a:solidFill>
                  <a:schemeClr val="accent1"/>
                </a:solidFill>
              </a:rPr>
              <a:t>Τρέφομαι σωστά δίνοντας στο σώμα και στο πνεύμα μου ότι χρειάζεται όταν το χρειάζεται.</a:t>
            </a:r>
            <a:endParaRPr lang="es-ES" sz="1200" dirty="0">
              <a:solidFill>
                <a:schemeClr val="accent1"/>
              </a:solidFill>
            </a:endParaRPr>
          </a:p>
        </p:txBody>
      </p:sp>
      <p:sp>
        <p:nvSpPr>
          <p:cNvPr id="41" name="40 - TextBox"/>
          <p:cNvSpPr txBox="1"/>
          <p:nvPr/>
        </p:nvSpPr>
        <p:spPr>
          <a:xfrm>
            <a:off x="1875736" y="3255968"/>
            <a:ext cx="1928826" cy="646331"/>
          </a:xfrm>
          <a:prstGeom prst="rect">
            <a:avLst/>
          </a:prstGeom>
          <a:noFill/>
          <a:ln>
            <a:solidFill>
              <a:schemeClr val="accent1">
                <a:lumMod val="20000"/>
                <a:lumOff val="80000"/>
              </a:schemeClr>
            </a:solidFill>
          </a:ln>
        </p:spPr>
        <p:txBody>
          <a:bodyPr wrap="square" rtlCol="0">
            <a:spAutoFit/>
          </a:bodyPr>
          <a:lstStyle/>
          <a:p>
            <a:r>
              <a:rPr lang="el-GR" sz="1200" dirty="0">
                <a:solidFill>
                  <a:schemeClr val="accent1"/>
                </a:solidFill>
              </a:rPr>
              <a:t>Διατηρώ ένα νόημα στη </a:t>
            </a:r>
            <a:br>
              <a:rPr lang="el-GR" sz="1200" dirty="0">
                <a:solidFill>
                  <a:schemeClr val="accent1"/>
                </a:solidFill>
              </a:rPr>
            </a:br>
            <a:r>
              <a:rPr lang="el-GR" sz="1200" dirty="0">
                <a:solidFill>
                  <a:schemeClr val="accent1"/>
                </a:solidFill>
              </a:rPr>
              <a:t>Ζωή μου και ζω με ευπρέπεια</a:t>
            </a:r>
            <a:r>
              <a:rPr lang="el-GR" sz="1200" dirty="0"/>
              <a:t>.</a:t>
            </a:r>
            <a:endParaRPr lang="es-ES" sz="1200" dirty="0"/>
          </a:p>
        </p:txBody>
      </p:sp>
      <p:sp>
        <p:nvSpPr>
          <p:cNvPr id="46" name="45 - Ορθογώνιο"/>
          <p:cNvSpPr/>
          <p:nvPr/>
        </p:nvSpPr>
        <p:spPr>
          <a:xfrm>
            <a:off x="7560479" y="796468"/>
            <a:ext cx="2786082" cy="477054"/>
          </a:xfrm>
          <a:prstGeom prst="rect">
            <a:avLst/>
          </a:prstGeom>
          <a:ln>
            <a:noFill/>
          </a:ln>
        </p:spPr>
        <p:txBody>
          <a:bodyPr wrap="square">
            <a:spAutoFit/>
          </a:bodyPr>
          <a:lstStyle/>
          <a:p>
            <a:r>
              <a:rPr lang="en-US" sz="2500" b="1" dirty="0">
                <a:solidFill>
                  <a:srgbClr val="92D050"/>
                </a:solidFill>
              </a:rPr>
              <a:t>Wellbeing</a:t>
            </a:r>
            <a:r>
              <a:rPr lang="el-GR" sz="2500" b="1" dirty="0">
                <a:solidFill>
                  <a:srgbClr val="92D050"/>
                </a:solidFill>
              </a:rPr>
              <a:t>  -  Ευεξία</a:t>
            </a:r>
            <a:endParaRPr lang="es-ES" sz="2500" b="1" dirty="0">
              <a:solidFill>
                <a:srgbClr val="92D050"/>
              </a:solidFill>
            </a:endParaRPr>
          </a:p>
        </p:txBody>
      </p:sp>
      <p:sp>
        <p:nvSpPr>
          <p:cNvPr id="52" name="51 - Ορθογώνιο"/>
          <p:cNvSpPr/>
          <p:nvPr/>
        </p:nvSpPr>
        <p:spPr>
          <a:xfrm>
            <a:off x="7596198" y="1214423"/>
            <a:ext cx="2714644" cy="276999"/>
          </a:xfrm>
          <a:prstGeom prst="rect">
            <a:avLst/>
          </a:prstGeom>
          <a:ln>
            <a:noFill/>
          </a:ln>
        </p:spPr>
        <p:txBody>
          <a:bodyPr wrap="square">
            <a:spAutoFit/>
          </a:bodyPr>
          <a:lstStyle/>
          <a:p>
            <a:r>
              <a:rPr lang="el-GR" sz="1200" b="1" dirty="0"/>
              <a:t>ΥΓΕΙΑ &amp; ΠΟΙΟΤΗΤΑ ΖΩΗΣ ΣΤΗΝ ΕΡΓΑΣΙΑ</a:t>
            </a:r>
            <a:endParaRPr lang="es-ES" sz="1200" dirty="0"/>
          </a:p>
        </p:txBody>
      </p:sp>
      <p:sp>
        <p:nvSpPr>
          <p:cNvPr id="54" name="53 - Τόξο"/>
          <p:cNvSpPr/>
          <p:nvPr/>
        </p:nvSpPr>
        <p:spPr>
          <a:xfrm rot="6687486">
            <a:off x="2380684" y="4182607"/>
            <a:ext cx="3997714" cy="1012735"/>
          </a:xfrm>
          <a:prstGeom prst="arc">
            <a:avLst/>
          </a:prstGeom>
          <a:ln w="114300">
            <a:solidFill>
              <a:srgbClr val="99FF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 name="42 - Ορθογώνιο"/>
          <p:cNvSpPr/>
          <p:nvPr/>
        </p:nvSpPr>
        <p:spPr>
          <a:xfrm>
            <a:off x="1337687" y="-46817"/>
            <a:ext cx="9510190" cy="6928166"/>
          </a:xfrm>
          <a:prstGeom prst="rect">
            <a:avLst/>
          </a:prstGeom>
          <a:noFill/>
          <a:ln w="177800">
            <a:solidFill>
              <a:srgbClr val="A7F95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 Ορθογώνιο"/>
          <p:cNvSpPr/>
          <p:nvPr/>
        </p:nvSpPr>
        <p:spPr>
          <a:xfrm>
            <a:off x="565827" y="391801"/>
            <a:ext cx="2575823" cy="954107"/>
          </a:xfrm>
          <a:prstGeom prst="rect">
            <a:avLst/>
          </a:prstGeom>
          <a:solidFill>
            <a:srgbClr val="002060"/>
          </a:solidFill>
          <a:ln>
            <a:noFill/>
          </a:ln>
        </p:spPr>
        <p:txBody>
          <a:bodyPr wrap="square">
            <a:spAutoFit/>
          </a:bodyPr>
          <a:lstStyle/>
          <a:p>
            <a:r>
              <a:rPr lang="el-GR" sz="1400" b="1" dirty="0">
                <a:solidFill>
                  <a:schemeClr val="bg1"/>
                </a:solidFill>
              </a:rPr>
              <a:t>   Το Μοντέλο</a:t>
            </a:r>
            <a:r>
              <a:rPr lang="es-ES" sz="1400" b="1" dirty="0">
                <a:solidFill>
                  <a:schemeClr val="bg1"/>
                </a:solidFill>
              </a:rPr>
              <a:t> </a:t>
            </a:r>
            <a:br>
              <a:rPr lang="es-ES" sz="1400" b="1" dirty="0">
                <a:solidFill>
                  <a:schemeClr val="bg1"/>
                </a:solidFill>
              </a:rPr>
            </a:br>
            <a:r>
              <a:rPr lang="es-ES" sz="1400" b="1" dirty="0">
                <a:solidFill>
                  <a:schemeClr val="bg1"/>
                </a:solidFill>
              </a:rPr>
              <a:t>   </a:t>
            </a:r>
            <a:r>
              <a:rPr lang="el-GR" sz="1400" b="1" dirty="0">
                <a:solidFill>
                  <a:schemeClr val="bg1"/>
                </a:solidFill>
              </a:rPr>
              <a:t>Ποιότητας Ζωής &amp; Υγείας που θα παρουσιασθεί στο   </a:t>
            </a:r>
            <a:br>
              <a:rPr lang="el-GR" sz="1400" b="1" dirty="0">
                <a:solidFill>
                  <a:schemeClr val="bg1"/>
                </a:solidFill>
              </a:rPr>
            </a:br>
            <a:r>
              <a:rPr lang="el-GR" sz="1400" b="1" dirty="0">
                <a:solidFill>
                  <a:schemeClr val="bg1"/>
                </a:solidFill>
              </a:rPr>
              <a:t>   Εκπαιδευτικό Εργαστήριο</a:t>
            </a:r>
            <a:endParaRPr lang="es-ES" sz="1400" dirty="0">
              <a:solidFill>
                <a:schemeClr val="bg1"/>
              </a:solidFill>
            </a:endParaRPr>
          </a:p>
        </p:txBody>
      </p:sp>
      <p:sp>
        <p:nvSpPr>
          <p:cNvPr id="42" name="41 - Ορθογώνιο"/>
          <p:cNvSpPr/>
          <p:nvPr/>
        </p:nvSpPr>
        <p:spPr>
          <a:xfrm>
            <a:off x="440473" y="416855"/>
            <a:ext cx="202172" cy="9290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 Ορθογώνιο"/>
          <p:cNvSpPr/>
          <p:nvPr/>
        </p:nvSpPr>
        <p:spPr>
          <a:xfrm>
            <a:off x="4156766" y="4991901"/>
            <a:ext cx="3372902" cy="1446550"/>
          </a:xfrm>
          <a:prstGeom prst="rect">
            <a:avLst/>
          </a:prstGeom>
          <a:solidFill>
            <a:schemeClr val="accent1">
              <a:lumMod val="20000"/>
              <a:lumOff val="80000"/>
              <a:alpha val="59000"/>
            </a:schemeClr>
          </a:solidFill>
        </p:spPr>
        <p:txBody>
          <a:bodyPr wrap="square">
            <a:spAutoFit/>
          </a:bodyPr>
          <a:lstStyle/>
          <a:p>
            <a:pPr marL="171450" indent="-171450">
              <a:buFont typeface="Arial" panose="020B0604020202020204" pitchFamily="34" charset="0"/>
              <a:buChar char="•"/>
            </a:pPr>
            <a:r>
              <a:rPr lang="el-GR" sz="1100" dirty="0"/>
              <a:t>      Είδη (Διατροφική Πυραμίδα) </a:t>
            </a:r>
          </a:p>
          <a:p>
            <a:pPr marL="342900" marR="0" lvl="0" indent="-342900">
              <a:spcBef>
                <a:spcPts val="0"/>
              </a:spcBef>
              <a:spcAft>
                <a:spcPts val="0"/>
              </a:spcAft>
              <a:buSzPts val="1000"/>
              <a:buFont typeface="Symbol" panose="05050102010706020507" pitchFamily="18" charset="2"/>
              <a:buChar char=""/>
              <a:tabLst>
                <a:tab pos="457200" algn="l"/>
              </a:tabLst>
            </a:pPr>
            <a:r>
              <a:rPr lang="el-GR" sz="1100" dirty="0"/>
              <a:t>Ποσότητα (Θερμίδες,  Πείνα, Διάρκεια)  Επεξεργασία τροφών,  Γευστική στήριξη  Υγιεινής Διατροφής,</a:t>
            </a:r>
          </a:p>
          <a:p>
            <a:pPr marL="342900" marR="0" lvl="0" indent="-342900">
              <a:spcBef>
                <a:spcPts val="0"/>
              </a:spcBef>
              <a:spcAft>
                <a:spcPts val="0"/>
              </a:spcAft>
              <a:buSzPts val="1000"/>
              <a:buFont typeface="Symbol" panose="05050102010706020507" pitchFamily="18" charset="2"/>
              <a:buChar char=""/>
              <a:tabLst>
                <a:tab pos="457200" algn="l"/>
              </a:tabLst>
            </a:pPr>
            <a:r>
              <a:rPr lang="el-GR" sz="1100" dirty="0"/>
              <a:t> </a:t>
            </a:r>
            <a:r>
              <a:rPr lang="el-GR" sz="1100" dirty="0">
                <a:effectLst/>
                <a:latin typeface="Calibri" panose="020F0502020204030204" pitchFamily="34" charset="0"/>
                <a:ea typeface="Calibri" panose="020F0502020204030204" pitchFamily="34" charset="0"/>
              </a:rPr>
              <a:t>Πώς να θέσουμε εφικτούς διατροφικούς στόχους</a:t>
            </a:r>
          </a:p>
          <a:p>
            <a:pPr marL="342900" marR="0" lvl="0" indent="-342900">
              <a:spcBef>
                <a:spcPts val="0"/>
              </a:spcBef>
              <a:spcAft>
                <a:spcPts val="0"/>
              </a:spcAft>
              <a:buSzPts val="1000"/>
              <a:buFont typeface="Symbol" panose="05050102010706020507" pitchFamily="18" charset="2"/>
              <a:buChar char=""/>
              <a:tabLst>
                <a:tab pos="457200" algn="l"/>
              </a:tabLst>
            </a:pPr>
            <a:r>
              <a:rPr lang="el-GR" sz="1100" dirty="0">
                <a:effectLst/>
                <a:latin typeface="Calibri" panose="020F0502020204030204" pitchFamily="34" charset="0"/>
                <a:ea typeface="Calibri" panose="020F0502020204030204" pitchFamily="34" charset="0"/>
              </a:rPr>
              <a:t>Συνέπεια σε ένα βιώσιμο διατροφικό πλάνο</a:t>
            </a:r>
          </a:p>
          <a:p>
            <a:pPr marL="342900" marR="0" lvl="0" indent="-342900">
              <a:spcBef>
                <a:spcPts val="0"/>
              </a:spcBef>
              <a:spcAft>
                <a:spcPts val="0"/>
              </a:spcAft>
              <a:buSzPts val="1000"/>
              <a:buFont typeface="Symbol" panose="05050102010706020507" pitchFamily="18" charset="2"/>
              <a:buChar char=""/>
              <a:tabLst>
                <a:tab pos="457200" algn="l"/>
              </a:tabLst>
            </a:pPr>
            <a:r>
              <a:rPr lang="el-GR" sz="1100" dirty="0" err="1">
                <a:effectLst/>
                <a:latin typeface="Calibri" panose="020F0502020204030204" pitchFamily="34" charset="0"/>
                <a:ea typeface="Calibri" panose="020F0502020204030204" pitchFamily="34" charset="0"/>
              </a:rPr>
              <a:t>Αυτοπαρακολούθηση</a:t>
            </a:r>
            <a:r>
              <a:rPr lang="el-GR" sz="1100" dirty="0">
                <a:effectLst/>
                <a:latin typeface="Calibri" panose="020F0502020204030204" pitchFamily="34" charset="0"/>
                <a:ea typeface="Calibri" panose="020F0502020204030204" pitchFamily="34" charset="0"/>
              </a:rPr>
              <a:t> συνηθειών</a:t>
            </a:r>
          </a:p>
          <a:p>
            <a:r>
              <a:rPr lang="el-GR" sz="1100" dirty="0">
                <a:effectLst/>
                <a:latin typeface="Calibri" panose="020F0502020204030204" pitchFamily="34" charset="0"/>
                <a:ea typeface="Calibri" panose="020F0502020204030204" pitchFamily="34" charset="0"/>
              </a:rPr>
              <a:t>            Συνταγές για εύκολα γεύματα στη δουλεία</a:t>
            </a:r>
            <a:endParaRPr lang="el-GR" sz="1100" dirty="0"/>
          </a:p>
        </p:txBody>
      </p:sp>
      <p:pic>
        <p:nvPicPr>
          <p:cNvPr id="3" name="Εικόνα 2">
            <a:extLst>
              <a:ext uri="{FF2B5EF4-FFF2-40B4-BE49-F238E27FC236}">
                <a16:creationId xmlns:a16="http://schemas.microsoft.com/office/drawing/2014/main" id="{FAF6533E-1518-42B0-A5B8-5CFE9E74D9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9204" y="291585"/>
            <a:ext cx="1830936" cy="6644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CF3A9EC-1543-4EC9-AA75-DDE0B1A3AB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4276"/>
            <a:ext cx="3225042" cy="2073241"/>
          </a:xfrm>
          <a:prstGeom prst="rect">
            <a:avLst/>
          </a:prstGeom>
        </p:spPr>
      </p:pic>
      <p:pic>
        <p:nvPicPr>
          <p:cNvPr id="20" name="Graphic 19">
            <a:extLst>
              <a:ext uri="{FF2B5EF4-FFF2-40B4-BE49-F238E27FC236}">
                <a16:creationId xmlns:a16="http://schemas.microsoft.com/office/drawing/2014/main" id="{76E3CB4E-E830-4005-A1D1-5095798E04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684485" y="6275585"/>
            <a:ext cx="3244781" cy="644034"/>
          </a:xfrm>
          <a:prstGeom prst="rect">
            <a:avLst/>
          </a:prstGeom>
        </p:spPr>
      </p:pic>
      <p:pic>
        <p:nvPicPr>
          <p:cNvPr id="6" name="Graphic 5">
            <a:extLst>
              <a:ext uri="{FF2B5EF4-FFF2-40B4-BE49-F238E27FC236}">
                <a16:creationId xmlns:a16="http://schemas.microsoft.com/office/drawing/2014/main" id="{CE3ED69B-F041-4A7A-A1D9-70D3F1C6CF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68109" y="260398"/>
            <a:ext cx="831634" cy="430938"/>
          </a:xfrm>
          <a:prstGeom prst="rect">
            <a:avLst/>
          </a:prstGeom>
        </p:spPr>
      </p:pic>
      <p:pic>
        <p:nvPicPr>
          <p:cNvPr id="25" name="Graphic 24">
            <a:extLst>
              <a:ext uri="{FF2B5EF4-FFF2-40B4-BE49-F238E27FC236}">
                <a16:creationId xmlns:a16="http://schemas.microsoft.com/office/drawing/2014/main" id="{A7ABA4B4-7ABA-4727-9325-C45D0083E8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206715">
            <a:off x="-276308" y="-1378789"/>
            <a:ext cx="7539759" cy="3404197"/>
          </a:xfrm>
          <a:prstGeom prst="rect">
            <a:avLst/>
          </a:prstGeom>
        </p:spPr>
      </p:pic>
      <p:pic>
        <p:nvPicPr>
          <p:cNvPr id="9" name="Picture 2" descr="Αποτέλεσμα εικόνας για epikoinvn;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474" y="194035"/>
            <a:ext cx="3752523" cy="2251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9275" y="323310"/>
            <a:ext cx="7109703" cy="461665"/>
          </a:xfrm>
          <a:prstGeom prst="rect">
            <a:avLst/>
          </a:prstGeom>
        </p:spPr>
        <p:txBody>
          <a:bodyPr wrap="none">
            <a:spAutoFit/>
          </a:bodyPr>
          <a:lstStyle/>
          <a:p>
            <a:r>
              <a:rPr lang="en-US" sz="2400" b="1" dirty="0">
                <a:solidFill>
                  <a:schemeClr val="bg1"/>
                </a:solidFill>
              </a:rPr>
              <a:t>H</a:t>
            </a:r>
            <a:r>
              <a:rPr lang="el-GR" sz="2400" b="1" dirty="0">
                <a:solidFill>
                  <a:schemeClr val="bg1"/>
                </a:solidFill>
              </a:rPr>
              <a:t> Δομή και η Αξία του </a:t>
            </a:r>
            <a:r>
              <a:rPr lang="en-US" sz="2400" b="1" dirty="0">
                <a:solidFill>
                  <a:schemeClr val="bg1"/>
                </a:solidFill>
              </a:rPr>
              <a:t> </a:t>
            </a:r>
            <a:r>
              <a:rPr lang="el-GR" sz="2400" b="1" dirty="0">
                <a:solidFill>
                  <a:schemeClr val="bg1"/>
                </a:solidFill>
              </a:rPr>
              <a:t>Εκπαιδευτικού  Προγράμματος</a:t>
            </a:r>
            <a:endParaRPr lang="el-GR" sz="2400" dirty="0">
              <a:solidFill>
                <a:schemeClr val="bg1"/>
              </a:solidFill>
            </a:endParaRPr>
          </a:p>
        </p:txBody>
      </p:sp>
      <p:sp>
        <p:nvSpPr>
          <p:cNvPr id="2" name="TextBox 1"/>
          <p:cNvSpPr txBox="1"/>
          <p:nvPr/>
        </p:nvSpPr>
        <p:spPr>
          <a:xfrm>
            <a:off x="432943" y="2603332"/>
            <a:ext cx="11771143" cy="3170099"/>
          </a:xfrm>
          <a:prstGeom prst="rect">
            <a:avLst/>
          </a:prstGeom>
          <a:noFill/>
        </p:spPr>
        <p:txBody>
          <a:bodyPr wrap="square" rtlCol="0">
            <a:spAutoFit/>
          </a:bodyPr>
          <a:lstStyle/>
          <a:p>
            <a:r>
              <a:rPr lang="el-GR" dirty="0"/>
              <a:t>        </a:t>
            </a:r>
            <a:r>
              <a:rPr lang="el-GR" sz="2000" dirty="0"/>
              <a:t>Το πρόγραμμα θα υλοποιηθεί ανά ομάδα εκπαιδευομένων  των 12 ατόμων σε 4</a:t>
            </a:r>
            <a:r>
              <a:rPr lang="en-US" sz="2000" dirty="0"/>
              <a:t>x</a:t>
            </a:r>
            <a:r>
              <a:rPr lang="el-GR" sz="2000" dirty="0"/>
              <a:t> 3ωρα  διαδικτυακά  με </a:t>
            </a:r>
            <a:r>
              <a:rPr lang="en-US" sz="2000" dirty="0"/>
              <a:t>zoom </a:t>
            </a:r>
            <a:r>
              <a:rPr lang="el-GR" sz="2000" dirty="0"/>
              <a:t>ως εξής</a:t>
            </a:r>
            <a:r>
              <a:rPr lang="en-US" sz="2000" dirty="0"/>
              <a:t> </a:t>
            </a:r>
            <a:r>
              <a:rPr lang="el-GR" sz="2000" dirty="0"/>
              <a:t>:</a:t>
            </a:r>
            <a:endParaRPr lang="en-US" sz="2000" dirty="0"/>
          </a:p>
          <a:p>
            <a:r>
              <a:rPr lang="en-US" sz="2000" dirty="0"/>
              <a:t>1o </a:t>
            </a:r>
            <a:r>
              <a:rPr lang="el-GR" sz="2000" dirty="0"/>
              <a:t>τρίωρο  </a:t>
            </a:r>
            <a:r>
              <a:rPr lang="en-US" sz="2000" dirty="0"/>
              <a:t>Soft skills wellbeing</a:t>
            </a:r>
          </a:p>
          <a:p>
            <a:r>
              <a:rPr lang="en-US" sz="2000" dirty="0"/>
              <a:t>2o</a:t>
            </a:r>
            <a:r>
              <a:rPr lang="el-GR" sz="2000" dirty="0"/>
              <a:t> τρίωρο   Διατροφή και άθληση</a:t>
            </a:r>
          </a:p>
          <a:p>
            <a:r>
              <a:rPr lang="el-GR" sz="2000" dirty="0"/>
              <a:t>3</a:t>
            </a:r>
            <a:r>
              <a:rPr lang="el-GR" sz="2000" baseline="30000" dirty="0"/>
              <a:t>ο</a:t>
            </a:r>
            <a:r>
              <a:rPr lang="el-GR" sz="2000" dirty="0"/>
              <a:t> τρίωρο  Ψυχική υγεία</a:t>
            </a:r>
          </a:p>
          <a:p>
            <a:r>
              <a:rPr lang="el-GR" sz="2000" dirty="0"/>
              <a:t>4</a:t>
            </a:r>
            <a:r>
              <a:rPr lang="el-GR" sz="2000" baseline="30000" dirty="0"/>
              <a:t>ο </a:t>
            </a:r>
            <a:r>
              <a:rPr lang="el-GR" sz="2000" dirty="0"/>
              <a:t> τρίωρο Αυτογνωσία και εξέλιξη</a:t>
            </a:r>
            <a:endParaRPr lang="en-US" sz="2000" dirty="0"/>
          </a:p>
          <a:p>
            <a:r>
              <a:rPr lang="el-GR" sz="2000" dirty="0"/>
              <a:t>Συμμετοχή στο πρόγραμμα ιατρού αθλίατρου διαιτολόγου και εργασιακής ψυχοθεραπεύτριας </a:t>
            </a:r>
            <a:endParaRPr lang="en-US" sz="2000" dirty="0"/>
          </a:p>
          <a:p>
            <a:r>
              <a:rPr lang="el-GR" sz="2000" dirty="0"/>
              <a:t>Μετά από 15 ημέρες θα υπάρξει συνάντηση </a:t>
            </a:r>
            <a:r>
              <a:rPr lang="en-US" sz="2000" dirty="0"/>
              <a:t>review </a:t>
            </a:r>
            <a:r>
              <a:rPr lang="el-GR" sz="2000" dirty="0"/>
              <a:t>για ερωτήσεις και διευκρινήσεις στις εφαρμογές των συμμετεχόντων.</a:t>
            </a:r>
          </a:p>
          <a:p>
            <a:endParaRPr lang="el-GR" sz="2000" dirty="0"/>
          </a:p>
        </p:txBody>
      </p:sp>
    </p:spTree>
    <p:extLst>
      <p:ext uri="{BB962C8B-B14F-4D97-AF65-F5344CB8AC3E}">
        <p14:creationId xmlns:p14="http://schemas.microsoft.com/office/powerpoint/2010/main" val="405070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Στρογγύλεμα γωνιών 5">
            <a:extLst>
              <a:ext uri="{FF2B5EF4-FFF2-40B4-BE49-F238E27FC236}">
                <a16:creationId xmlns:a16="http://schemas.microsoft.com/office/drawing/2014/main" id="{0EE11CAD-8CB4-4FD5-8DE0-F2EA20C53026}"/>
              </a:ext>
            </a:extLst>
          </p:cNvPr>
          <p:cNvSpPr/>
          <p:nvPr/>
        </p:nvSpPr>
        <p:spPr>
          <a:xfrm>
            <a:off x="898634" y="5028865"/>
            <a:ext cx="6400800" cy="944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a:extLst>
              <a:ext uri="{FF2B5EF4-FFF2-40B4-BE49-F238E27FC236}">
                <a16:creationId xmlns:a16="http://schemas.microsoft.com/office/drawing/2014/main" id="{1F51C696-1ADE-4505-BF4A-74CA9E59947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flipH="1">
            <a:off x="8804" y="0"/>
            <a:ext cx="12191999" cy="6953250"/>
          </a:xfrm>
          <a:prstGeom prst="rect">
            <a:avLst/>
          </a:prstGeom>
        </p:spPr>
      </p:pic>
      <p:pic>
        <p:nvPicPr>
          <p:cNvPr id="11" name="Graphic 10">
            <a:extLst>
              <a:ext uri="{FF2B5EF4-FFF2-40B4-BE49-F238E27FC236}">
                <a16:creationId xmlns:a16="http://schemas.microsoft.com/office/drawing/2014/main" id="{9A59848A-D25F-4686-ADDF-9C26DA7EF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8109" y="260398"/>
            <a:ext cx="831634" cy="430938"/>
          </a:xfrm>
          <a:prstGeom prst="rect">
            <a:avLst/>
          </a:prstGeom>
        </p:spPr>
      </p:pic>
      <p:pic>
        <p:nvPicPr>
          <p:cNvPr id="9" name="Graphic 8">
            <a:extLst>
              <a:ext uri="{FF2B5EF4-FFF2-40B4-BE49-F238E27FC236}">
                <a16:creationId xmlns:a16="http://schemas.microsoft.com/office/drawing/2014/main" id="{C0E17834-FD06-4C7F-BA5C-6BAAB49DCB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245010">
            <a:off x="-274779" y="-42361"/>
            <a:ext cx="3225042" cy="2073241"/>
          </a:xfrm>
          <a:prstGeom prst="rect">
            <a:avLst/>
          </a:prstGeom>
        </p:spPr>
      </p:pic>
      <p:pic>
        <p:nvPicPr>
          <p:cNvPr id="10" name="Graphic 9">
            <a:extLst>
              <a:ext uri="{FF2B5EF4-FFF2-40B4-BE49-F238E27FC236}">
                <a16:creationId xmlns:a16="http://schemas.microsoft.com/office/drawing/2014/main" id="{ABD51267-26AA-4601-B7DC-06ABF51B03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7552">
            <a:off x="-91575" y="48853"/>
            <a:ext cx="3872876" cy="2241897"/>
          </a:xfrm>
          <a:prstGeom prst="rect">
            <a:avLst/>
          </a:prstGeom>
        </p:spPr>
      </p:pic>
      <p:sp>
        <p:nvSpPr>
          <p:cNvPr id="13" name="Rectangle 12">
            <a:extLst>
              <a:ext uri="{FF2B5EF4-FFF2-40B4-BE49-F238E27FC236}">
                <a16:creationId xmlns:a16="http://schemas.microsoft.com/office/drawing/2014/main" id="{155F1F9B-7F7F-4187-B9C5-01407B6035E0}"/>
              </a:ext>
            </a:extLst>
          </p:cNvPr>
          <p:cNvSpPr/>
          <p:nvPr/>
        </p:nvSpPr>
        <p:spPr>
          <a:xfrm>
            <a:off x="2076165" y="1190183"/>
            <a:ext cx="5994265" cy="830997"/>
          </a:xfrm>
          <a:prstGeom prst="rect">
            <a:avLst/>
          </a:prstGeom>
        </p:spPr>
        <p:txBody>
          <a:bodyPr wrap="square">
            <a:spAutoFit/>
          </a:bodyPr>
          <a:lstStyle/>
          <a:p>
            <a:r>
              <a:rPr lang="el-GR" sz="2400" b="1" dirty="0">
                <a:solidFill>
                  <a:srgbClr val="EA6B14"/>
                </a:solidFill>
                <a:latin typeface="Arial Bold"/>
              </a:rPr>
              <a:t>Τι Θέλουμε Εκπαιδευτικά να Επιτύχουμε σε Αυτό το Πρόγραμμα</a:t>
            </a:r>
            <a:endParaRPr lang="el-GR" sz="2400" dirty="0">
              <a:solidFill>
                <a:srgbClr val="EA6B14"/>
              </a:solidFill>
              <a:latin typeface="Arial Bold"/>
              <a:cs typeface="Arial" panose="020B0604020202020204" pitchFamily="34" charset="0"/>
            </a:endParaRPr>
          </a:p>
        </p:txBody>
      </p:sp>
      <p:sp>
        <p:nvSpPr>
          <p:cNvPr id="14" name="Rectangle 13">
            <a:extLst>
              <a:ext uri="{FF2B5EF4-FFF2-40B4-BE49-F238E27FC236}">
                <a16:creationId xmlns:a16="http://schemas.microsoft.com/office/drawing/2014/main" id="{13DCC8F8-9EF7-48C3-8DCA-6D8AA02E74F9}"/>
              </a:ext>
            </a:extLst>
          </p:cNvPr>
          <p:cNvSpPr/>
          <p:nvPr/>
        </p:nvSpPr>
        <p:spPr>
          <a:xfrm>
            <a:off x="1217364" y="2455899"/>
            <a:ext cx="10782379" cy="2246769"/>
          </a:xfrm>
          <a:prstGeom prst="rect">
            <a:avLst/>
          </a:prstGeom>
        </p:spPr>
        <p:txBody>
          <a:bodyPr wrap="square">
            <a:spAutoFit/>
          </a:bodyPr>
          <a:lstStyle/>
          <a:p>
            <a:pPr marL="285750" indent="-285750">
              <a:buFont typeface="Arial" panose="020B0604020202020204" pitchFamily="34" charset="0"/>
              <a:buChar char="•"/>
            </a:pPr>
            <a:r>
              <a:rPr lang="el-GR" sz="2000" dirty="0">
                <a:cs typeface="Arial" panose="020B0604020202020204" pitchFamily="34" charset="0"/>
              </a:rPr>
              <a:t>Μεταφορά νέων ευέλικτων εμπειριών υγείας και ευεξίας  στους Συμμετέχοντες</a:t>
            </a:r>
          </a:p>
          <a:p>
            <a:pPr marL="285750" indent="-285750">
              <a:buFont typeface="Arial" panose="020B0604020202020204" pitchFamily="34" charset="0"/>
              <a:buChar char="•"/>
            </a:pPr>
            <a:r>
              <a:rPr lang="el-GR" sz="2000" dirty="0">
                <a:cs typeface="Arial" panose="020B0604020202020204" pitchFamily="34" charset="0"/>
              </a:rPr>
              <a:t>Υποστήριξη στα νέα θέματα που έρχονται </a:t>
            </a:r>
          </a:p>
          <a:p>
            <a:pPr marL="285750" indent="-285750">
              <a:buFont typeface="Arial" panose="020B0604020202020204" pitchFamily="34" charset="0"/>
              <a:buChar char="•"/>
            </a:pPr>
            <a:r>
              <a:rPr lang="el-GR" sz="2000" dirty="0">
                <a:cs typeface="Arial" panose="020B0604020202020204" pitchFamily="34" charset="0"/>
              </a:rPr>
              <a:t>Συζήτηση για τους προβληματισμούς τους στα επίμαχα θέματα της ευεξίας</a:t>
            </a:r>
          </a:p>
          <a:p>
            <a:pPr marL="285750" indent="-285750">
              <a:buFont typeface="Arial" panose="020B0604020202020204" pitchFamily="34" charset="0"/>
              <a:buChar char="•"/>
            </a:pPr>
            <a:r>
              <a:rPr lang="el-GR" sz="2000" dirty="0">
                <a:cs typeface="Arial" panose="020B0604020202020204" pitchFamily="34" charset="0"/>
              </a:rPr>
              <a:t>Ανάπτυξη των Νέων Προσωπικών Δεξιοτήτων αυτιοαξιολόγησης  και αυτοοργάνωσης των θεμάτων της υγείας τους</a:t>
            </a:r>
            <a:endParaRPr lang="en-US" sz="2000" dirty="0">
              <a:cs typeface="Arial" panose="020B0604020202020204" pitchFamily="34" charset="0"/>
            </a:endParaRPr>
          </a:p>
          <a:p>
            <a:pPr marL="285750" indent="-285750">
              <a:buFont typeface="Arial" panose="020B0604020202020204" pitchFamily="34" charset="0"/>
              <a:buChar char="•"/>
            </a:pPr>
            <a:r>
              <a:rPr lang="el-GR" sz="2000" dirty="0">
                <a:cs typeface="Arial" panose="020B0604020202020204" pitchFamily="34" charset="0"/>
              </a:rPr>
              <a:t>Προσφορά προς τους εργαζόμενους μιας  διασκεδαστικής εμπειρίας</a:t>
            </a:r>
          </a:p>
          <a:p>
            <a:pPr marL="285750" indent="-285750">
              <a:buFont typeface="Arial" panose="020B0604020202020204" pitchFamily="34" charset="0"/>
              <a:buChar char="•"/>
            </a:pPr>
            <a:r>
              <a:rPr lang="el-GR" sz="2000" dirty="0">
                <a:cs typeface="Arial" panose="020B0604020202020204" pitchFamily="34" charset="0"/>
              </a:rPr>
              <a:t>Επίτευξη των επιχειρησιακών στόχων της Εταιρείας</a:t>
            </a:r>
          </a:p>
        </p:txBody>
      </p:sp>
      <p:pic>
        <p:nvPicPr>
          <p:cNvPr id="18" name="Graphic 17">
            <a:extLst>
              <a:ext uri="{FF2B5EF4-FFF2-40B4-BE49-F238E27FC236}">
                <a16:creationId xmlns:a16="http://schemas.microsoft.com/office/drawing/2014/main" id="{CC93FBD2-D6B4-4E80-86FC-B6D8CABE54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4431">
            <a:off x="6506557" y="3923408"/>
            <a:ext cx="5791304" cy="3722980"/>
          </a:xfrm>
          <a:prstGeom prst="rect">
            <a:avLst/>
          </a:prstGeom>
        </p:spPr>
      </p:pic>
      <p:pic>
        <p:nvPicPr>
          <p:cNvPr id="20" name="Graphic 19">
            <a:extLst>
              <a:ext uri="{FF2B5EF4-FFF2-40B4-BE49-F238E27FC236}">
                <a16:creationId xmlns:a16="http://schemas.microsoft.com/office/drawing/2014/main" id="{18562983-39C5-4648-9BCE-85D5555852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427470">
            <a:off x="6226988" y="5544096"/>
            <a:ext cx="5762464" cy="2601749"/>
          </a:xfrm>
          <a:prstGeom prst="rect">
            <a:avLst/>
          </a:prstGeom>
        </p:spPr>
      </p:pic>
      <p:sp>
        <p:nvSpPr>
          <p:cNvPr id="2" name="TextBox 1"/>
          <p:cNvSpPr txBox="1"/>
          <p:nvPr/>
        </p:nvSpPr>
        <p:spPr>
          <a:xfrm>
            <a:off x="9036954" y="5973610"/>
            <a:ext cx="3422897" cy="523220"/>
          </a:xfrm>
          <a:prstGeom prst="rect">
            <a:avLst/>
          </a:prstGeom>
          <a:noFill/>
        </p:spPr>
        <p:txBody>
          <a:bodyPr wrap="square" rtlCol="0">
            <a:spAutoFit/>
          </a:bodyPr>
          <a:lstStyle/>
          <a:p>
            <a:r>
              <a:rPr lang="el-GR" sz="2800" b="1" dirty="0">
                <a:solidFill>
                  <a:schemeClr val="bg1"/>
                </a:solidFill>
              </a:rPr>
              <a:t>Τι θα μείνει στο τέλος</a:t>
            </a:r>
          </a:p>
        </p:txBody>
      </p:sp>
      <p:sp>
        <p:nvSpPr>
          <p:cNvPr id="3" name="TextBox 2"/>
          <p:cNvSpPr txBox="1"/>
          <p:nvPr/>
        </p:nvSpPr>
        <p:spPr>
          <a:xfrm>
            <a:off x="0" y="275837"/>
            <a:ext cx="4367284" cy="830997"/>
          </a:xfrm>
          <a:prstGeom prst="rect">
            <a:avLst/>
          </a:prstGeom>
          <a:noFill/>
        </p:spPr>
        <p:txBody>
          <a:bodyPr wrap="square" rtlCol="0">
            <a:spAutoFit/>
          </a:bodyPr>
          <a:lstStyle/>
          <a:p>
            <a:r>
              <a:rPr lang="el-GR" sz="2400" b="1" dirty="0">
                <a:solidFill>
                  <a:schemeClr val="bg1"/>
                </a:solidFill>
              </a:rPr>
              <a:t>Η Προσφορά μας στην επιχείριση</a:t>
            </a:r>
          </a:p>
        </p:txBody>
      </p:sp>
      <p:sp>
        <p:nvSpPr>
          <p:cNvPr id="15" name="TextBox 14">
            <a:extLst>
              <a:ext uri="{FF2B5EF4-FFF2-40B4-BE49-F238E27FC236}">
                <a16:creationId xmlns:a16="http://schemas.microsoft.com/office/drawing/2014/main" id="{A0028463-D1D4-4692-AFC0-860557CE8BC8}"/>
              </a:ext>
            </a:extLst>
          </p:cNvPr>
          <p:cNvSpPr txBox="1"/>
          <p:nvPr/>
        </p:nvSpPr>
        <p:spPr>
          <a:xfrm>
            <a:off x="945420" y="5141265"/>
            <a:ext cx="6495392" cy="707886"/>
          </a:xfrm>
          <a:prstGeom prst="rect">
            <a:avLst/>
          </a:prstGeom>
          <a:noFill/>
        </p:spPr>
        <p:txBody>
          <a:bodyPr wrap="square">
            <a:spAutoFit/>
          </a:bodyPr>
          <a:lstStyle/>
          <a:p>
            <a:pPr marL="0" marR="0">
              <a:spcBef>
                <a:spcPts val="0"/>
              </a:spcBef>
              <a:spcAft>
                <a:spcPts val="0"/>
              </a:spcAft>
            </a:pPr>
            <a:r>
              <a:rPr lang="el-G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Στο τέλος της εκπαίδευσης η Ομάδα μας θα κάνει προτάσεις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wellbeing </a:t>
            </a:r>
            <a:r>
              <a:rPr lang="el-G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προς την Εταιρεία σας.</a:t>
            </a:r>
            <a:endParaRPr lang="el-GR" sz="20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7666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1369</Words>
  <Application>Microsoft Office PowerPoint</Application>
  <PresentationFormat>Ευρεία οθόνη</PresentationFormat>
  <Paragraphs>135</Paragraphs>
  <Slides>10</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10</vt:i4>
      </vt:variant>
    </vt:vector>
  </HeadingPairs>
  <TitlesOfParts>
    <vt:vector size="19" baseType="lpstr">
      <vt:lpstr>Arial</vt:lpstr>
      <vt:lpstr>Arial Bold</vt:lpstr>
      <vt:lpstr>Calibri</vt:lpstr>
      <vt:lpstr>Calibri Light</vt:lpstr>
      <vt:lpstr>Franklin Gothic Medium Cond</vt:lpstr>
      <vt:lpstr>Segoe UI Black</vt:lpstr>
      <vt:lpstr>Symbol</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Ιωσήφ Μπούρλας</dc:creator>
  <cp:lastModifiedBy>Ιωσήφ Μπούρλας</cp:lastModifiedBy>
  <cp:revision>8</cp:revision>
  <dcterms:created xsi:type="dcterms:W3CDTF">2022-01-04T18:25:16Z</dcterms:created>
  <dcterms:modified xsi:type="dcterms:W3CDTF">2022-01-11T07:43:55Z</dcterms:modified>
</cp:coreProperties>
</file>